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 (MS)" panose="020B0604020202020204" charset="0"/>
      <p:regular r:id="rId8"/>
    </p:embeddedFont>
    <p:embeddedFont>
      <p:font typeface="Calibri (MS) Bold" panose="020B0604020202020204" charset="0"/>
      <p:regular r:id="rId9"/>
    </p:embeddedFont>
    <p:embeddedFont>
      <p:font typeface="Codec Pro" panose="020B0604020202020204" charset="0"/>
      <p:regular r:id="rId10"/>
    </p:embeddedFont>
    <p:embeddedFont>
      <p:font typeface="Codec Pro Bold" panose="020B0604020202020204" charset="0"/>
      <p:regular r:id="rId11"/>
    </p:embeddedFont>
    <p:embeddedFont>
      <p:font typeface="DM Sans Bold" panose="020B0604020202020204" charset="0"/>
      <p:regular r:id="rId12"/>
    </p:embeddedFont>
    <p:embeddedFont>
      <p:font typeface="Open Sans" panose="020B0606030504020204" pitchFamily="34" charset="0"/>
      <p:regular r:id="rId13"/>
    </p:embeddedFont>
    <p:embeddedFont>
      <p:font typeface="TT Drugs" panose="020B0604020202020204" charset="0"/>
      <p:regular r:id="rId14"/>
    </p:embeddedFont>
    <p:embeddedFont>
      <p:font typeface="TT Drugs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8" d="100"/>
          <a:sy n="48" d="100"/>
        </p:scale>
        <p:origin x="1018" y="1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jpe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sv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4.png"/><Relationship Id="rId7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3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8.png"/><Relationship Id="rId7" Type="http://schemas.openxmlformats.org/officeDocument/2006/relationships/image" Target="../media/image8.png"/><Relationship Id="rId12" Type="http://schemas.openxmlformats.org/officeDocument/2006/relationships/image" Target="../media/image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3.svg"/><Relationship Id="rId4" Type="http://schemas.openxmlformats.org/officeDocument/2006/relationships/image" Target="../media/image39.sv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42629" y="1343849"/>
            <a:ext cx="13950135" cy="4780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07"/>
              </a:lnSpc>
              <a:spcBef>
                <a:spcPct val="0"/>
              </a:spcBef>
            </a:pPr>
            <a:r>
              <a:rPr lang="en-US" sz="8790">
                <a:solidFill>
                  <a:srgbClr val="FFFFFF"/>
                </a:solidFill>
                <a:latin typeface="Codec Pro Bold"/>
              </a:rPr>
              <a:t>Age and Gender Prediction through Linguistic Analysis</a:t>
            </a:r>
          </a:p>
        </p:txBody>
      </p:sp>
      <p:sp>
        <p:nvSpPr>
          <p:cNvPr id="4" name="Freeform 4"/>
          <p:cNvSpPr/>
          <p:nvPr/>
        </p:nvSpPr>
        <p:spPr>
          <a:xfrm rot="-5400000">
            <a:off x="12527909" y="-692792"/>
            <a:ext cx="5083136" cy="6437047"/>
          </a:xfrm>
          <a:custGeom>
            <a:avLst/>
            <a:gdLst/>
            <a:ahLst/>
            <a:cxnLst/>
            <a:rect l="l" t="t" r="r" b="b"/>
            <a:pathLst>
              <a:path w="5083136" h="10166272">
                <a:moveTo>
                  <a:pt x="0" y="0"/>
                </a:moveTo>
                <a:lnTo>
                  <a:pt x="5083136" y="0"/>
                </a:lnTo>
                <a:lnTo>
                  <a:pt x="5083136" y="10166272"/>
                </a:lnTo>
                <a:lnTo>
                  <a:pt x="0" y="10166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57934"/>
            </a:stretch>
          </a:blipFill>
        </p:spPr>
      </p:sp>
      <p:sp>
        <p:nvSpPr>
          <p:cNvPr id="5" name="Freeform 5"/>
          <p:cNvSpPr/>
          <p:nvPr/>
        </p:nvSpPr>
        <p:spPr>
          <a:xfrm rot="8472858">
            <a:off x="-577861" y="5891620"/>
            <a:ext cx="3550012" cy="6216822"/>
          </a:xfrm>
          <a:custGeom>
            <a:avLst/>
            <a:gdLst>
              <a:gd name="connsiteX0" fmla="*/ 0 w 2970557"/>
              <a:gd name="connsiteY0" fmla="*/ 0 h 5941114"/>
              <a:gd name="connsiteX1" fmla="*/ 2371984 w 2970557"/>
              <a:gd name="connsiteY1" fmla="*/ 1031583 h 5941114"/>
              <a:gd name="connsiteX2" fmla="*/ 2970557 w 2970557"/>
              <a:gd name="connsiteY2" fmla="*/ 5941114 h 5941114"/>
              <a:gd name="connsiteX3" fmla="*/ 0 w 2970557"/>
              <a:gd name="connsiteY3" fmla="*/ 5941114 h 5941114"/>
              <a:gd name="connsiteX4" fmla="*/ 0 w 2970557"/>
              <a:gd name="connsiteY4" fmla="*/ 0 h 5941114"/>
              <a:gd name="connsiteX0" fmla="*/ 242498 w 2970557"/>
              <a:gd name="connsiteY0" fmla="*/ 0 h 6437757"/>
              <a:gd name="connsiteX1" fmla="*/ 2371984 w 2970557"/>
              <a:gd name="connsiteY1" fmla="*/ 1528226 h 6437757"/>
              <a:gd name="connsiteX2" fmla="*/ 2970557 w 2970557"/>
              <a:gd name="connsiteY2" fmla="*/ 6437757 h 6437757"/>
              <a:gd name="connsiteX3" fmla="*/ 0 w 2970557"/>
              <a:gd name="connsiteY3" fmla="*/ 6437757 h 6437757"/>
              <a:gd name="connsiteX4" fmla="*/ 242498 w 2970557"/>
              <a:gd name="connsiteY4" fmla="*/ 0 h 6437757"/>
              <a:gd name="connsiteX0" fmla="*/ 242498 w 2970557"/>
              <a:gd name="connsiteY0" fmla="*/ 0 h 6437757"/>
              <a:gd name="connsiteX1" fmla="*/ 2092933 w 2970557"/>
              <a:gd name="connsiteY1" fmla="*/ 1986135 h 6437757"/>
              <a:gd name="connsiteX2" fmla="*/ 2970557 w 2970557"/>
              <a:gd name="connsiteY2" fmla="*/ 6437757 h 6437757"/>
              <a:gd name="connsiteX3" fmla="*/ 0 w 2970557"/>
              <a:gd name="connsiteY3" fmla="*/ 6437757 h 6437757"/>
              <a:gd name="connsiteX4" fmla="*/ 242498 w 2970557"/>
              <a:gd name="connsiteY4" fmla="*/ 0 h 6437757"/>
              <a:gd name="connsiteX0" fmla="*/ 242498 w 2419012"/>
              <a:gd name="connsiteY0" fmla="*/ 0 h 6437757"/>
              <a:gd name="connsiteX1" fmla="*/ 2092933 w 2419012"/>
              <a:gd name="connsiteY1" fmla="*/ 1986135 h 6437757"/>
              <a:gd name="connsiteX2" fmla="*/ 2419012 w 2419012"/>
              <a:gd name="connsiteY2" fmla="*/ 5615298 h 6437757"/>
              <a:gd name="connsiteX3" fmla="*/ 0 w 2419012"/>
              <a:gd name="connsiteY3" fmla="*/ 6437757 h 6437757"/>
              <a:gd name="connsiteX4" fmla="*/ 242498 w 2419012"/>
              <a:gd name="connsiteY4" fmla="*/ 0 h 6437757"/>
              <a:gd name="connsiteX0" fmla="*/ 0 w 2176514"/>
              <a:gd name="connsiteY0" fmla="*/ 0 h 7869634"/>
              <a:gd name="connsiteX1" fmla="*/ 1850435 w 2176514"/>
              <a:gd name="connsiteY1" fmla="*/ 1986135 h 7869634"/>
              <a:gd name="connsiteX2" fmla="*/ 2176514 w 2176514"/>
              <a:gd name="connsiteY2" fmla="*/ 5615298 h 7869634"/>
              <a:gd name="connsiteX3" fmla="*/ 659550 w 2176514"/>
              <a:gd name="connsiteY3" fmla="*/ 7869634 h 7869634"/>
              <a:gd name="connsiteX4" fmla="*/ 0 w 2176514"/>
              <a:gd name="connsiteY4" fmla="*/ 0 h 7869634"/>
              <a:gd name="connsiteX0" fmla="*/ 0 w 2746044"/>
              <a:gd name="connsiteY0" fmla="*/ 0 h 7869634"/>
              <a:gd name="connsiteX1" fmla="*/ 1850435 w 2746044"/>
              <a:gd name="connsiteY1" fmla="*/ 1986135 h 7869634"/>
              <a:gd name="connsiteX2" fmla="*/ 2746044 w 2746044"/>
              <a:gd name="connsiteY2" fmla="*/ 4433943 h 7869634"/>
              <a:gd name="connsiteX3" fmla="*/ 659550 w 2746044"/>
              <a:gd name="connsiteY3" fmla="*/ 7869634 h 7869634"/>
              <a:gd name="connsiteX4" fmla="*/ 0 w 2746044"/>
              <a:gd name="connsiteY4" fmla="*/ 0 h 7869634"/>
              <a:gd name="connsiteX0" fmla="*/ 0 w 3293048"/>
              <a:gd name="connsiteY0" fmla="*/ 0 h 7869634"/>
              <a:gd name="connsiteX1" fmla="*/ 1850435 w 3293048"/>
              <a:gd name="connsiteY1" fmla="*/ 1986135 h 7869634"/>
              <a:gd name="connsiteX2" fmla="*/ 3293048 w 3293048"/>
              <a:gd name="connsiteY2" fmla="*/ 3585694 h 7869634"/>
              <a:gd name="connsiteX3" fmla="*/ 659550 w 3293048"/>
              <a:gd name="connsiteY3" fmla="*/ 7869634 h 7869634"/>
              <a:gd name="connsiteX4" fmla="*/ 0 w 3293048"/>
              <a:gd name="connsiteY4" fmla="*/ 0 h 7869634"/>
              <a:gd name="connsiteX0" fmla="*/ 0 w 3293048"/>
              <a:gd name="connsiteY0" fmla="*/ 0 h 7869634"/>
              <a:gd name="connsiteX1" fmla="*/ 3243012 w 3293048"/>
              <a:gd name="connsiteY1" fmla="*/ 3501521 h 7869634"/>
              <a:gd name="connsiteX2" fmla="*/ 3293048 w 3293048"/>
              <a:gd name="connsiteY2" fmla="*/ 3585694 h 7869634"/>
              <a:gd name="connsiteX3" fmla="*/ 659550 w 3293048"/>
              <a:gd name="connsiteY3" fmla="*/ 7869634 h 7869634"/>
              <a:gd name="connsiteX4" fmla="*/ 0 w 3293048"/>
              <a:gd name="connsiteY4" fmla="*/ 0 h 7869634"/>
              <a:gd name="connsiteX0" fmla="*/ 0 w 3293048"/>
              <a:gd name="connsiteY0" fmla="*/ 0 h 8053405"/>
              <a:gd name="connsiteX1" fmla="*/ 3243012 w 3293048"/>
              <a:gd name="connsiteY1" fmla="*/ 3501521 h 8053405"/>
              <a:gd name="connsiteX2" fmla="*/ 3293048 w 3293048"/>
              <a:gd name="connsiteY2" fmla="*/ 3585694 h 8053405"/>
              <a:gd name="connsiteX3" fmla="*/ 743518 w 3293048"/>
              <a:gd name="connsiteY3" fmla="*/ 8053406 h 8053405"/>
              <a:gd name="connsiteX4" fmla="*/ 0 w 3293048"/>
              <a:gd name="connsiteY4" fmla="*/ 0 h 8053405"/>
              <a:gd name="connsiteX0" fmla="*/ 0 w 3243012"/>
              <a:gd name="connsiteY0" fmla="*/ 0 h 8053406"/>
              <a:gd name="connsiteX1" fmla="*/ 3243012 w 3243012"/>
              <a:gd name="connsiteY1" fmla="*/ 3501521 h 8053406"/>
              <a:gd name="connsiteX2" fmla="*/ 3099525 w 3243012"/>
              <a:gd name="connsiteY2" fmla="*/ 3662292 h 8053406"/>
              <a:gd name="connsiteX3" fmla="*/ 743518 w 3243012"/>
              <a:gd name="connsiteY3" fmla="*/ 8053406 h 8053406"/>
              <a:gd name="connsiteX4" fmla="*/ 0 w 3243012"/>
              <a:gd name="connsiteY4" fmla="*/ 0 h 8053406"/>
              <a:gd name="connsiteX0" fmla="*/ 0 w 3167936"/>
              <a:gd name="connsiteY0" fmla="*/ 1 h 8198009"/>
              <a:gd name="connsiteX1" fmla="*/ 3167936 w 3167936"/>
              <a:gd name="connsiteY1" fmla="*/ 3646124 h 8198009"/>
              <a:gd name="connsiteX2" fmla="*/ 3024449 w 3167936"/>
              <a:gd name="connsiteY2" fmla="*/ 3806895 h 8198009"/>
              <a:gd name="connsiteX3" fmla="*/ 668442 w 3167936"/>
              <a:gd name="connsiteY3" fmla="*/ 8198009 h 8198009"/>
              <a:gd name="connsiteX4" fmla="*/ 0 w 3167936"/>
              <a:gd name="connsiteY4" fmla="*/ 1 h 8198009"/>
              <a:gd name="connsiteX0" fmla="*/ 0 w 3024449"/>
              <a:gd name="connsiteY0" fmla="*/ 0 h 8198008"/>
              <a:gd name="connsiteX1" fmla="*/ 2977472 w 3024449"/>
              <a:gd name="connsiteY1" fmla="*/ 3766191 h 8198008"/>
              <a:gd name="connsiteX2" fmla="*/ 3024449 w 3024449"/>
              <a:gd name="connsiteY2" fmla="*/ 3806894 h 8198008"/>
              <a:gd name="connsiteX3" fmla="*/ 668442 w 3024449"/>
              <a:gd name="connsiteY3" fmla="*/ 8198008 h 8198008"/>
              <a:gd name="connsiteX4" fmla="*/ 0 w 3024449"/>
              <a:gd name="connsiteY4" fmla="*/ 0 h 819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4449" h="8198008">
                <a:moveTo>
                  <a:pt x="0" y="0"/>
                </a:moveTo>
                <a:lnTo>
                  <a:pt x="2977472" y="3766191"/>
                </a:lnTo>
                <a:lnTo>
                  <a:pt x="3024449" y="3806894"/>
                </a:lnTo>
                <a:lnTo>
                  <a:pt x="668442" y="8198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14804" t="-26267" r="1" b="-5601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471195" y="7504755"/>
            <a:ext cx="1104666" cy="1104666"/>
          </a:xfrm>
          <a:custGeom>
            <a:avLst/>
            <a:gdLst/>
            <a:ahLst/>
            <a:cxnLst/>
            <a:rect l="l" t="t" r="r" b="b"/>
            <a:pathLst>
              <a:path w="1104666" h="1104666">
                <a:moveTo>
                  <a:pt x="0" y="0"/>
                </a:moveTo>
                <a:lnTo>
                  <a:pt x="1104666" y="0"/>
                </a:lnTo>
                <a:lnTo>
                  <a:pt x="1104666" y="1104666"/>
                </a:lnTo>
                <a:lnTo>
                  <a:pt x="0" y="11046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6303208">
            <a:off x="672455" y="672455"/>
            <a:ext cx="712491" cy="712491"/>
          </a:xfrm>
          <a:custGeom>
            <a:avLst/>
            <a:gdLst/>
            <a:ahLst/>
            <a:cxnLst/>
            <a:rect l="l" t="t" r="r" b="b"/>
            <a:pathLst>
              <a:path w="712491" h="712491">
                <a:moveTo>
                  <a:pt x="0" y="0"/>
                </a:moveTo>
                <a:lnTo>
                  <a:pt x="712490" y="0"/>
                </a:lnTo>
                <a:lnTo>
                  <a:pt x="712490" y="712490"/>
                </a:lnTo>
                <a:lnTo>
                  <a:pt x="0" y="7124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126668" y="8609421"/>
            <a:ext cx="1132632" cy="1154088"/>
          </a:xfrm>
          <a:custGeom>
            <a:avLst/>
            <a:gdLst/>
            <a:ahLst/>
            <a:cxnLst/>
            <a:rect l="l" t="t" r="r" b="b"/>
            <a:pathLst>
              <a:path w="1132632" h="1154088">
                <a:moveTo>
                  <a:pt x="0" y="0"/>
                </a:moveTo>
                <a:lnTo>
                  <a:pt x="1132632" y="0"/>
                </a:lnTo>
                <a:lnTo>
                  <a:pt x="1132632" y="1154087"/>
                </a:lnTo>
                <a:lnTo>
                  <a:pt x="0" y="11540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42629" y="6172438"/>
            <a:ext cx="12127865" cy="712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0"/>
              </a:lnSpc>
              <a:spcBef>
                <a:spcPct val="0"/>
              </a:spcBef>
            </a:pPr>
            <a:r>
              <a:rPr lang="en-US" sz="3814">
                <a:solidFill>
                  <a:srgbClr val="FFFFFF"/>
                </a:solidFill>
                <a:latin typeface="Codec Pro Bold"/>
              </a:rPr>
              <a:t>A Natural Language Processing (NLP) based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90665" y="4840496"/>
            <a:ext cx="2930312" cy="2530724"/>
          </a:xfrm>
          <a:custGeom>
            <a:avLst/>
            <a:gdLst/>
            <a:ahLst/>
            <a:cxnLst/>
            <a:rect l="l" t="t" r="r" b="b"/>
            <a:pathLst>
              <a:path w="2930312" h="2530724">
                <a:moveTo>
                  <a:pt x="0" y="0"/>
                </a:moveTo>
                <a:lnTo>
                  <a:pt x="2930312" y="0"/>
                </a:lnTo>
                <a:lnTo>
                  <a:pt x="2930312" y="2530724"/>
                </a:lnTo>
                <a:lnTo>
                  <a:pt x="0" y="25307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846736" y="5276810"/>
            <a:ext cx="1513389" cy="1658096"/>
          </a:xfrm>
          <a:custGeom>
            <a:avLst/>
            <a:gdLst/>
            <a:ahLst/>
            <a:cxnLst/>
            <a:rect l="l" t="t" r="r" b="b"/>
            <a:pathLst>
              <a:path w="1513389" h="1658096">
                <a:moveTo>
                  <a:pt x="0" y="0"/>
                </a:moveTo>
                <a:lnTo>
                  <a:pt x="1513390" y="0"/>
                </a:lnTo>
                <a:lnTo>
                  <a:pt x="1513390" y="1658096"/>
                </a:lnTo>
                <a:lnTo>
                  <a:pt x="0" y="16580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858771" y="4840496"/>
            <a:ext cx="2930312" cy="2530724"/>
          </a:xfrm>
          <a:custGeom>
            <a:avLst/>
            <a:gdLst/>
            <a:ahLst/>
            <a:cxnLst/>
            <a:rect l="l" t="t" r="r" b="b"/>
            <a:pathLst>
              <a:path w="2930312" h="2530724">
                <a:moveTo>
                  <a:pt x="0" y="0"/>
                </a:moveTo>
                <a:lnTo>
                  <a:pt x="2930312" y="0"/>
                </a:lnTo>
                <a:lnTo>
                  <a:pt x="2930312" y="2530724"/>
                </a:lnTo>
                <a:lnTo>
                  <a:pt x="0" y="25307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483951" y="6304282"/>
            <a:ext cx="2930312" cy="2530724"/>
          </a:xfrm>
          <a:custGeom>
            <a:avLst/>
            <a:gdLst/>
            <a:ahLst/>
            <a:cxnLst/>
            <a:rect l="l" t="t" r="r" b="b"/>
            <a:pathLst>
              <a:path w="2930312" h="2530724">
                <a:moveTo>
                  <a:pt x="0" y="0"/>
                </a:moveTo>
                <a:lnTo>
                  <a:pt x="2930312" y="0"/>
                </a:lnTo>
                <a:lnTo>
                  <a:pt x="2930312" y="2530725"/>
                </a:lnTo>
                <a:lnTo>
                  <a:pt x="0" y="25307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541523" y="5441226"/>
            <a:ext cx="1564808" cy="1493680"/>
          </a:xfrm>
          <a:custGeom>
            <a:avLst/>
            <a:gdLst/>
            <a:ahLst/>
            <a:cxnLst/>
            <a:rect l="l" t="t" r="r" b="b"/>
            <a:pathLst>
              <a:path w="1564808" h="1493680">
                <a:moveTo>
                  <a:pt x="0" y="0"/>
                </a:moveTo>
                <a:lnTo>
                  <a:pt x="1564808" y="0"/>
                </a:lnTo>
                <a:lnTo>
                  <a:pt x="1564808" y="1493680"/>
                </a:lnTo>
                <a:lnTo>
                  <a:pt x="0" y="14936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020977" y="6754492"/>
            <a:ext cx="1654878" cy="1679305"/>
          </a:xfrm>
          <a:custGeom>
            <a:avLst/>
            <a:gdLst/>
            <a:ahLst/>
            <a:cxnLst/>
            <a:rect l="l" t="t" r="r" b="b"/>
            <a:pathLst>
              <a:path w="1654878" h="1679305">
                <a:moveTo>
                  <a:pt x="0" y="0"/>
                </a:moveTo>
                <a:lnTo>
                  <a:pt x="1654878" y="0"/>
                </a:lnTo>
                <a:lnTo>
                  <a:pt x="1654878" y="1679304"/>
                </a:lnTo>
                <a:lnTo>
                  <a:pt x="0" y="167930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69642" y="1647972"/>
            <a:ext cx="10746789" cy="1161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766"/>
              </a:lnSpc>
              <a:spcBef>
                <a:spcPct val="0"/>
              </a:spcBef>
            </a:pPr>
            <a:r>
              <a:rPr lang="en-US" sz="6261" spc="200">
                <a:solidFill>
                  <a:srgbClr val="FFFFFF"/>
                </a:solidFill>
                <a:latin typeface="Codec Pro Bold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60117" y="2744954"/>
            <a:ext cx="8730548" cy="45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19"/>
              </a:lnSpc>
              <a:spcBef>
                <a:spcPct val="0"/>
              </a:spcBef>
            </a:pPr>
            <a:r>
              <a:rPr lang="en-US" sz="2656">
                <a:solidFill>
                  <a:srgbClr val="EE82EE"/>
                </a:solidFill>
                <a:latin typeface="TT Drugs Bold"/>
              </a:rPr>
              <a:t>"Decoding Texts: Unveiling Age and Gender!"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399722" y="3808345"/>
            <a:ext cx="7942233" cy="151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FFFFFF"/>
                </a:solidFill>
                <a:latin typeface="TT Drugs Bold"/>
              </a:rPr>
              <a:t>A Natural Language Processing Project analyzing  linguistic patterns and features from text data, social media posts or chat conversations.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99722" y="5804336"/>
            <a:ext cx="7690943" cy="113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FFFFFF"/>
                </a:solidFill>
                <a:latin typeface="TT Drugs Bold"/>
              </a:rPr>
              <a:t>Predicts the age and gender of individuals based on linguistic features and patterns in their messages, comments, blogs, forums, etc.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26479" y="6173721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99722" y="7411019"/>
            <a:ext cx="8447015" cy="113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FFFFFF"/>
                </a:solidFill>
                <a:latin typeface="TT Drugs Bold"/>
              </a:rPr>
              <a:t>Applications in Targeted Advertising, Sentiment Analysis, Personalized Recommendations, Social Media Analytics and many more.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26479" y="4521673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26479" y="2580448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518" b="-3925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739438" y="2395538"/>
            <a:ext cx="4733925" cy="520065"/>
          </a:xfrm>
          <a:custGeom>
            <a:avLst/>
            <a:gdLst/>
            <a:ahLst/>
            <a:cxnLst/>
            <a:rect l="l" t="t" r="r" b="b"/>
            <a:pathLst>
              <a:path w="4733925" h="520065">
                <a:moveTo>
                  <a:pt x="0" y="0"/>
                </a:moveTo>
                <a:lnTo>
                  <a:pt x="4733924" y="0"/>
                </a:lnTo>
                <a:lnTo>
                  <a:pt x="4733924" y="520064"/>
                </a:lnTo>
                <a:lnTo>
                  <a:pt x="0" y="5200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675934" y="2899915"/>
            <a:ext cx="5013322" cy="1702241"/>
            <a:chOff x="0" y="0"/>
            <a:chExt cx="5013325" cy="1702244"/>
          </a:xfrm>
        </p:grpSpPr>
        <p:sp>
          <p:nvSpPr>
            <p:cNvPr id="5" name="Freeform 5"/>
            <p:cNvSpPr/>
            <p:nvPr/>
          </p:nvSpPr>
          <p:spPr>
            <a:xfrm>
              <a:off x="2393188" y="63500"/>
              <a:ext cx="76200" cy="656463"/>
            </a:xfrm>
            <a:custGeom>
              <a:avLst/>
              <a:gdLst/>
              <a:ahLst/>
              <a:cxnLst/>
              <a:rect l="l" t="t" r="r" b="b"/>
              <a:pathLst>
                <a:path w="76200" h="656463">
                  <a:moveTo>
                    <a:pt x="50800" y="0"/>
                  </a:moveTo>
                  <a:lnTo>
                    <a:pt x="50800" y="592963"/>
                  </a:lnTo>
                  <a:lnTo>
                    <a:pt x="25400" y="592963"/>
                  </a:lnTo>
                  <a:lnTo>
                    <a:pt x="25400" y="0"/>
                  </a:lnTo>
                  <a:close/>
                  <a:moveTo>
                    <a:pt x="76200" y="580263"/>
                  </a:moveTo>
                  <a:lnTo>
                    <a:pt x="38100" y="656463"/>
                  </a:lnTo>
                  <a:lnTo>
                    <a:pt x="0" y="58026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63500" y="710311"/>
              <a:ext cx="4886325" cy="928370"/>
            </a:xfrm>
            <a:custGeom>
              <a:avLst/>
              <a:gdLst/>
              <a:ahLst/>
              <a:cxnLst/>
              <a:rect l="l" t="t" r="r" b="b"/>
              <a:pathLst>
                <a:path w="4886325" h="928370">
                  <a:moveTo>
                    <a:pt x="0" y="157861"/>
                  </a:moveTo>
                  <a:cubicBezTo>
                    <a:pt x="0" y="70612"/>
                    <a:pt x="70739" y="0"/>
                    <a:pt x="157861" y="0"/>
                  </a:cubicBezTo>
                  <a:lnTo>
                    <a:pt x="157861" y="4826"/>
                  </a:lnTo>
                  <a:lnTo>
                    <a:pt x="157861" y="0"/>
                  </a:lnTo>
                  <a:lnTo>
                    <a:pt x="4728337" y="0"/>
                  </a:lnTo>
                  <a:cubicBezTo>
                    <a:pt x="4815586" y="0"/>
                    <a:pt x="4886325" y="70739"/>
                    <a:pt x="4886325" y="157861"/>
                  </a:cubicBezTo>
                  <a:lnTo>
                    <a:pt x="4881499" y="157861"/>
                  </a:lnTo>
                  <a:lnTo>
                    <a:pt x="4886325" y="157861"/>
                  </a:lnTo>
                  <a:lnTo>
                    <a:pt x="4886325" y="770509"/>
                  </a:lnTo>
                  <a:lnTo>
                    <a:pt x="4881499" y="770509"/>
                  </a:lnTo>
                  <a:lnTo>
                    <a:pt x="4886325" y="770509"/>
                  </a:lnTo>
                  <a:cubicBezTo>
                    <a:pt x="4886325" y="857758"/>
                    <a:pt x="4815586" y="928370"/>
                    <a:pt x="4728337" y="928370"/>
                  </a:cubicBezTo>
                  <a:lnTo>
                    <a:pt x="157861" y="928370"/>
                  </a:lnTo>
                  <a:cubicBezTo>
                    <a:pt x="70739" y="928370"/>
                    <a:pt x="0" y="857758"/>
                    <a:pt x="0" y="770509"/>
                  </a:cubicBezTo>
                  <a:lnTo>
                    <a:pt x="4826" y="770509"/>
                  </a:lnTo>
                  <a:lnTo>
                    <a:pt x="0" y="770509"/>
                  </a:lnTo>
                  <a:lnTo>
                    <a:pt x="0" y="157861"/>
                  </a:lnTo>
                  <a:lnTo>
                    <a:pt x="4826" y="157861"/>
                  </a:lnTo>
                  <a:lnTo>
                    <a:pt x="0" y="157861"/>
                  </a:lnTo>
                  <a:moveTo>
                    <a:pt x="9525" y="157861"/>
                  </a:moveTo>
                  <a:lnTo>
                    <a:pt x="9525" y="770509"/>
                  </a:lnTo>
                  <a:cubicBezTo>
                    <a:pt x="9525" y="852424"/>
                    <a:pt x="75946" y="918845"/>
                    <a:pt x="157861" y="918845"/>
                  </a:cubicBezTo>
                  <a:lnTo>
                    <a:pt x="4728337" y="918845"/>
                  </a:lnTo>
                  <a:cubicBezTo>
                    <a:pt x="4810252" y="918845"/>
                    <a:pt x="4876800" y="852424"/>
                    <a:pt x="4876800" y="770509"/>
                  </a:cubicBezTo>
                  <a:lnTo>
                    <a:pt x="4876800" y="157861"/>
                  </a:lnTo>
                  <a:cubicBezTo>
                    <a:pt x="4876800" y="75946"/>
                    <a:pt x="4810379" y="9525"/>
                    <a:pt x="4728337" y="9525"/>
                  </a:cubicBezTo>
                  <a:lnTo>
                    <a:pt x="157861" y="9525"/>
                  </a:lnTo>
                  <a:cubicBezTo>
                    <a:pt x="75946" y="9525"/>
                    <a:pt x="9525" y="75946"/>
                    <a:pt x="9525" y="1578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739438" y="6815138"/>
            <a:ext cx="4886325" cy="520065"/>
            <a:chOff x="0" y="0"/>
            <a:chExt cx="4886325" cy="5200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86325" cy="520065"/>
            </a:xfrm>
            <a:custGeom>
              <a:avLst/>
              <a:gdLst/>
              <a:ahLst/>
              <a:cxnLst/>
              <a:rect l="l" t="t" r="r" b="b"/>
              <a:pathLst>
                <a:path w="4886325" h="520065">
                  <a:moveTo>
                    <a:pt x="0" y="89916"/>
                  </a:moveTo>
                  <a:cubicBezTo>
                    <a:pt x="0" y="40259"/>
                    <a:pt x="40259" y="0"/>
                    <a:pt x="89916" y="0"/>
                  </a:cubicBezTo>
                  <a:lnTo>
                    <a:pt x="89916" y="4826"/>
                  </a:lnTo>
                  <a:lnTo>
                    <a:pt x="89916" y="0"/>
                  </a:lnTo>
                  <a:lnTo>
                    <a:pt x="4796536" y="0"/>
                  </a:lnTo>
                  <a:cubicBezTo>
                    <a:pt x="4846193" y="0"/>
                    <a:pt x="4886325" y="40259"/>
                    <a:pt x="4886325" y="89916"/>
                  </a:cubicBezTo>
                  <a:lnTo>
                    <a:pt x="4881499" y="89916"/>
                  </a:lnTo>
                  <a:lnTo>
                    <a:pt x="4886325" y="89916"/>
                  </a:lnTo>
                  <a:lnTo>
                    <a:pt x="4886325" y="430276"/>
                  </a:lnTo>
                  <a:lnTo>
                    <a:pt x="4881499" y="430276"/>
                  </a:lnTo>
                  <a:lnTo>
                    <a:pt x="4886325" y="430276"/>
                  </a:lnTo>
                  <a:cubicBezTo>
                    <a:pt x="4886325" y="479933"/>
                    <a:pt x="4846066" y="520065"/>
                    <a:pt x="4796536" y="520065"/>
                  </a:cubicBezTo>
                  <a:lnTo>
                    <a:pt x="89916" y="520065"/>
                  </a:lnTo>
                  <a:cubicBezTo>
                    <a:pt x="40259" y="520065"/>
                    <a:pt x="0" y="479806"/>
                    <a:pt x="0" y="430276"/>
                  </a:cubicBezTo>
                  <a:lnTo>
                    <a:pt x="4826" y="430276"/>
                  </a:lnTo>
                  <a:lnTo>
                    <a:pt x="0" y="430276"/>
                  </a:lnTo>
                  <a:lnTo>
                    <a:pt x="0" y="89916"/>
                  </a:lnTo>
                  <a:lnTo>
                    <a:pt x="4826" y="89916"/>
                  </a:lnTo>
                  <a:lnTo>
                    <a:pt x="0" y="89916"/>
                  </a:lnTo>
                  <a:moveTo>
                    <a:pt x="9525" y="89916"/>
                  </a:moveTo>
                  <a:lnTo>
                    <a:pt x="9525" y="430276"/>
                  </a:lnTo>
                  <a:cubicBezTo>
                    <a:pt x="9525" y="474599"/>
                    <a:pt x="45466" y="510540"/>
                    <a:pt x="89916" y="510540"/>
                  </a:cubicBezTo>
                  <a:lnTo>
                    <a:pt x="4796536" y="510540"/>
                  </a:lnTo>
                  <a:cubicBezTo>
                    <a:pt x="4840859" y="510540"/>
                    <a:pt x="4876800" y="474599"/>
                    <a:pt x="4876800" y="430276"/>
                  </a:cubicBezTo>
                  <a:lnTo>
                    <a:pt x="4876800" y="89916"/>
                  </a:lnTo>
                  <a:cubicBezTo>
                    <a:pt x="4876800" y="45593"/>
                    <a:pt x="4840859" y="9525"/>
                    <a:pt x="4796536" y="9525"/>
                  </a:cubicBezTo>
                  <a:lnTo>
                    <a:pt x="89916" y="9525"/>
                  </a:lnTo>
                  <a:cubicBezTo>
                    <a:pt x="45466" y="9525"/>
                    <a:pt x="9525" y="45466"/>
                    <a:pt x="9525" y="8991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10675934" y="4500115"/>
            <a:ext cx="5013322" cy="1706813"/>
          </a:xfrm>
          <a:custGeom>
            <a:avLst/>
            <a:gdLst/>
            <a:ahLst/>
            <a:cxnLst/>
            <a:rect l="l" t="t" r="r" b="b"/>
            <a:pathLst>
              <a:path w="5013322" h="1706813">
                <a:moveTo>
                  <a:pt x="0" y="0"/>
                </a:moveTo>
                <a:lnTo>
                  <a:pt x="5013322" y="0"/>
                </a:lnTo>
                <a:lnTo>
                  <a:pt x="5013322" y="1706813"/>
                </a:lnTo>
                <a:lnTo>
                  <a:pt x="0" y="17068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987528" y="2941291"/>
            <a:ext cx="234667" cy="813845"/>
          </a:xfrm>
          <a:custGeom>
            <a:avLst/>
            <a:gdLst/>
            <a:ahLst/>
            <a:cxnLst/>
            <a:rect l="l" t="t" r="r" b="b"/>
            <a:pathLst>
              <a:path w="234667" h="813845">
                <a:moveTo>
                  <a:pt x="0" y="0"/>
                </a:moveTo>
                <a:lnTo>
                  <a:pt x="234667" y="0"/>
                </a:lnTo>
                <a:lnTo>
                  <a:pt x="234667" y="813845"/>
                </a:lnTo>
                <a:lnTo>
                  <a:pt x="0" y="8138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987528" y="4541491"/>
            <a:ext cx="234667" cy="813845"/>
          </a:xfrm>
          <a:custGeom>
            <a:avLst/>
            <a:gdLst/>
            <a:ahLst/>
            <a:cxnLst/>
            <a:rect l="l" t="t" r="r" b="b"/>
            <a:pathLst>
              <a:path w="234667" h="813845">
                <a:moveTo>
                  <a:pt x="0" y="0"/>
                </a:moveTo>
                <a:lnTo>
                  <a:pt x="234667" y="0"/>
                </a:lnTo>
                <a:lnTo>
                  <a:pt x="234667" y="813845"/>
                </a:lnTo>
                <a:lnTo>
                  <a:pt x="0" y="8138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2987528" y="6112735"/>
            <a:ext cx="234667" cy="813845"/>
          </a:xfrm>
          <a:custGeom>
            <a:avLst/>
            <a:gdLst/>
            <a:ahLst/>
            <a:cxnLst/>
            <a:rect l="l" t="t" r="r" b="b"/>
            <a:pathLst>
              <a:path w="234667" h="813845">
                <a:moveTo>
                  <a:pt x="0" y="0"/>
                </a:moveTo>
                <a:lnTo>
                  <a:pt x="234667" y="0"/>
                </a:lnTo>
                <a:lnTo>
                  <a:pt x="234667" y="813845"/>
                </a:lnTo>
                <a:lnTo>
                  <a:pt x="0" y="8138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3069062" y="6134862"/>
            <a:ext cx="76200" cy="656463"/>
            <a:chOff x="0" y="0"/>
            <a:chExt cx="76200" cy="6564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6200" cy="656463"/>
            </a:xfrm>
            <a:custGeom>
              <a:avLst/>
              <a:gdLst/>
              <a:ahLst/>
              <a:cxnLst/>
              <a:rect l="l" t="t" r="r" b="b"/>
              <a:pathLst>
                <a:path w="76200" h="656463">
                  <a:moveTo>
                    <a:pt x="50800" y="0"/>
                  </a:moveTo>
                  <a:lnTo>
                    <a:pt x="50800" y="592963"/>
                  </a:lnTo>
                  <a:lnTo>
                    <a:pt x="25400" y="592963"/>
                  </a:lnTo>
                  <a:lnTo>
                    <a:pt x="25400" y="0"/>
                  </a:lnTo>
                  <a:close/>
                  <a:moveTo>
                    <a:pt x="76200" y="580263"/>
                  </a:moveTo>
                  <a:lnTo>
                    <a:pt x="38100" y="656463"/>
                  </a:lnTo>
                  <a:lnTo>
                    <a:pt x="0" y="5802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16109069" y="8036670"/>
            <a:ext cx="1528572" cy="1528572"/>
          </a:xfrm>
          <a:custGeom>
            <a:avLst/>
            <a:gdLst/>
            <a:ahLst/>
            <a:cxnLst/>
            <a:rect l="l" t="t" r="r" b="b"/>
            <a:pathLst>
              <a:path w="1528572" h="1528572">
                <a:moveTo>
                  <a:pt x="0" y="0"/>
                </a:moveTo>
                <a:lnTo>
                  <a:pt x="1528572" y="0"/>
                </a:lnTo>
                <a:lnTo>
                  <a:pt x="1528572" y="1528572"/>
                </a:lnTo>
                <a:lnTo>
                  <a:pt x="0" y="15285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719949" y="7840028"/>
            <a:ext cx="1844040" cy="1845564"/>
          </a:xfrm>
          <a:custGeom>
            <a:avLst/>
            <a:gdLst/>
            <a:ahLst/>
            <a:cxnLst/>
            <a:rect l="l" t="t" r="r" b="b"/>
            <a:pathLst>
              <a:path w="1844040" h="1845564">
                <a:moveTo>
                  <a:pt x="0" y="0"/>
                </a:moveTo>
                <a:lnTo>
                  <a:pt x="1844040" y="0"/>
                </a:lnTo>
                <a:lnTo>
                  <a:pt x="1844040" y="1845564"/>
                </a:lnTo>
                <a:lnTo>
                  <a:pt x="0" y="1845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3563989" y="7978712"/>
            <a:ext cx="2545080" cy="1706880"/>
          </a:xfrm>
          <a:custGeom>
            <a:avLst/>
            <a:gdLst/>
            <a:ahLst/>
            <a:cxnLst/>
            <a:rect l="l" t="t" r="r" b="b"/>
            <a:pathLst>
              <a:path w="2545080" h="1706880">
                <a:moveTo>
                  <a:pt x="0" y="0"/>
                </a:moveTo>
                <a:lnTo>
                  <a:pt x="2545080" y="0"/>
                </a:lnTo>
                <a:lnTo>
                  <a:pt x="2545080" y="1706880"/>
                </a:lnTo>
                <a:lnTo>
                  <a:pt x="0" y="17068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4421" r="-4421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506456" y="845820"/>
            <a:ext cx="8177071" cy="1736598"/>
          </a:xfrm>
          <a:custGeom>
            <a:avLst/>
            <a:gdLst/>
            <a:ahLst/>
            <a:cxnLst/>
            <a:rect l="l" t="t" r="r" b="b"/>
            <a:pathLst>
              <a:path w="8177071" h="1736598">
                <a:moveTo>
                  <a:pt x="0" y="0"/>
                </a:moveTo>
                <a:lnTo>
                  <a:pt x="8177071" y="0"/>
                </a:lnTo>
                <a:lnTo>
                  <a:pt x="8177071" y="1736598"/>
                </a:lnTo>
                <a:lnTo>
                  <a:pt x="0" y="173659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28823" b="-28823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9099804" y="4779264"/>
            <a:ext cx="390906" cy="3495294"/>
          </a:xfrm>
          <a:custGeom>
            <a:avLst/>
            <a:gdLst/>
            <a:ahLst/>
            <a:cxnLst/>
            <a:rect l="l" t="t" r="r" b="b"/>
            <a:pathLst>
              <a:path w="390906" h="3495294">
                <a:moveTo>
                  <a:pt x="0" y="0"/>
                </a:moveTo>
                <a:lnTo>
                  <a:pt x="390906" y="0"/>
                </a:lnTo>
                <a:lnTo>
                  <a:pt x="390906" y="3495294"/>
                </a:lnTo>
                <a:lnTo>
                  <a:pt x="0" y="349529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9107424" y="2651760"/>
            <a:ext cx="366836" cy="3065526"/>
          </a:xfrm>
          <a:custGeom>
            <a:avLst/>
            <a:gdLst/>
            <a:ahLst/>
            <a:cxnLst/>
            <a:rect l="l" t="t" r="r" b="b"/>
            <a:pathLst>
              <a:path w="366836" h="3065526">
                <a:moveTo>
                  <a:pt x="0" y="0"/>
                </a:moveTo>
                <a:lnTo>
                  <a:pt x="366836" y="0"/>
                </a:lnTo>
                <a:lnTo>
                  <a:pt x="366836" y="3065526"/>
                </a:lnTo>
                <a:lnTo>
                  <a:pt x="0" y="306552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88000"/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256776" y="2246376"/>
            <a:ext cx="76914" cy="3010662"/>
          </a:xfrm>
          <a:custGeom>
            <a:avLst/>
            <a:gdLst/>
            <a:ahLst/>
            <a:cxnLst/>
            <a:rect l="l" t="t" r="r" b="b"/>
            <a:pathLst>
              <a:path w="76914" h="3010662">
                <a:moveTo>
                  <a:pt x="0" y="0"/>
                </a:moveTo>
                <a:lnTo>
                  <a:pt x="76914" y="0"/>
                </a:lnTo>
                <a:lnTo>
                  <a:pt x="76914" y="3010662"/>
                </a:lnTo>
                <a:lnTo>
                  <a:pt x="0" y="301066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-10800000">
            <a:off x="-1" y="3147822"/>
            <a:ext cx="1143000" cy="3991356"/>
          </a:xfrm>
          <a:custGeom>
            <a:avLst/>
            <a:gdLst/>
            <a:ahLst/>
            <a:cxnLst/>
            <a:rect l="l" t="t" r="r" b="b"/>
            <a:pathLst>
              <a:path w="1143000" h="3991356">
                <a:moveTo>
                  <a:pt x="0" y="0"/>
                </a:moveTo>
                <a:lnTo>
                  <a:pt x="1143000" y="0"/>
                </a:lnTo>
                <a:lnTo>
                  <a:pt x="1143000" y="3991356"/>
                </a:lnTo>
                <a:lnTo>
                  <a:pt x="0" y="399135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r="-66644"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6992600" y="3288382"/>
            <a:ext cx="1293876" cy="3991356"/>
          </a:xfrm>
          <a:custGeom>
            <a:avLst/>
            <a:gdLst/>
            <a:ahLst/>
            <a:cxnLst/>
            <a:rect l="l" t="t" r="r" b="b"/>
            <a:pathLst>
              <a:path w="1293876" h="3991356">
                <a:moveTo>
                  <a:pt x="0" y="0"/>
                </a:moveTo>
                <a:lnTo>
                  <a:pt x="1293876" y="0"/>
                </a:lnTo>
                <a:lnTo>
                  <a:pt x="1293876" y="3991356"/>
                </a:lnTo>
                <a:lnTo>
                  <a:pt x="0" y="399135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r="-47212"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9405956" y="7811453"/>
            <a:ext cx="2997757" cy="1979007"/>
          </a:xfrm>
          <a:custGeom>
            <a:avLst/>
            <a:gdLst/>
            <a:ahLst/>
            <a:cxnLst/>
            <a:rect l="l" t="t" r="r" b="b"/>
            <a:pathLst>
              <a:path w="2997757" h="1979007">
                <a:moveTo>
                  <a:pt x="0" y="0"/>
                </a:moveTo>
                <a:lnTo>
                  <a:pt x="2997757" y="0"/>
                </a:lnTo>
                <a:lnTo>
                  <a:pt x="2997757" y="1979006"/>
                </a:lnTo>
                <a:lnTo>
                  <a:pt x="0" y="197900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1458670" y="2398961"/>
            <a:ext cx="7368687" cy="2072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3"/>
              </a:lnSpc>
            </a:pPr>
            <a:r>
              <a:rPr lang="en-US" sz="2402" spc="40">
                <a:solidFill>
                  <a:srgbClr val="FFFFFF"/>
                </a:solidFill>
                <a:latin typeface="Open Sans"/>
              </a:rPr>
              <a:t>Our approach leverages the power of advanced language models, specifically BERT (Bidirectional Encoder Representations from Transformers) for encoding the textual information present in the text media.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996298" y="2347024"/>
            <a:ext cx="4224223" cy="504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82"/>
              </a:lnSpc>
            </a:pPr>
            <a:r>
              <a:rPr lang="en-US" sz="2630">
                <a:solidFill>
                  <a:srgbClr val="E300FF"/>
                </a:solidFill>
                <a:latin typeface="Calibri (MS) Bold"/>
              </a:rPr>
              <a:t>Input Layer (Text Input)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962894" y="6774078"/>
            <a:ext cx="4480899" cy="497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83"/>
              </a:lnSpc>
            </a:pPr>
            <a:r>
              <a:rPr lang="en-US" sz="2631">
                <a:solidFill>
                  <a:srgbClr val="E300FF"/>
                </a:solidFill>
                <a:latin typeface="Calibri (MS) Bold"/>
              </a:rPr>
              <a:t>Machine Learning Model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76585" y="5226910"/>
            <a:ext cx="481203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6"/>
              </a:lnSpc>
            </a:pPr>
            <a:r>
              <a:rPr lang="en-US" sz="2630">
                <a:solidFill>
                  <a:srgbClr val="E300FF"/>
                </a:solidFill>
                <a:latin typeface="Calibri (MS) Bold"/>
              </a:rPr>
              <a:t>Output Layer - BERT Encoder (Preprocessed Text)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080390" y="3614290"/>
            <a:ext cx="4204411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5"/>
              </a:lnSpc>
            </a:pPr>
            <a:r>
              <a:rPr lang="en-US" sz="2629">
                <a:solidFill>
                  <a:srgbClr val="E300FF"/>
                </a:solidFill>
                <a:latin typeface="Calibri (MS) Bold"/>
              </a:rPr>
              <a:t>Preprocessing of Text - BERT Preprocessor (Text Input)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117116" y="8526558"/>
            <a:ext cx="6950692" cy="731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42"/>
              </a:lnSpc>
            </a:pPr>
            <a:r>
              <a:rPr lang="en-US" sz="3816">
                <a:solidFill>
                  <a:srgbClr val="E300FF"/>
                </a:solidFill>
                <a:latin typeface="Calibri (MS)"/>
              </a:rPr>
              <a:t>Tools and Languages to be used -&gt;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904834" y="771525"/>
            <a:ext cx="7118752" cy="1202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72"/>
              </a:lnSpc>
            </a:pPr>
            <a:r>
              <a:rPr lang="en-US" sz="6266">
                <a:solidFill>
                  <a:srgbClr val="FFFFFF"/>
                </a:solidFill>
                <a:latin typeface="Calibri (MS) Bold"/>
              </a:rPr>
              <a:t>FLOWCHART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58670" y="762000"/>
            <a:ext cx="7234574" cy="1228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12"/>
              </a:lnSpc>
            </a:pPr>
            <a:r>
              <a:rPr lang="en-US" sz="6366">
                <a:solidFill>
                  <a:srgbClr val="E300FF"/>
                </a:solidFill>
                <a:latin typeface="Calibri (MS) Bold"/>
              </a:rPr>
              <a:t>IMPLEMENTATION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8700" y="1138347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458670" y="4889831"/>
            <a:ext cx="7390299" cy="165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3"/>
              </a:lnSpc>
            </a:pPr>
            <a:r>
              <a:rPr lang="en-US" sz="2402" spc="40">
                <a:solidFill>
                  <a:srgbClr val="FFFFFF"/>
                </a:solidFill>
                <a:latin typeface="Open Sans"/>
              </a:rPr>
              <a:t>Texts are preprocessed and encoded using BERT, which generates high-dimensional representations capturing the semantic and syntactic properties of the text.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28700" y="3660587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437058" y="6952549"/>
            <a:ext cx="7351866" cy="1234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3"/>
              </a:lnSpc>
            </a:pPr>
            <a:r>
              <a:rPr lang="en-US" sz="2402" spc="40">
                <a:solidFill>
                  <a:srgbClr val="FFFFFF"/>
                </a:solidFill>
                <a:latin typeface="Open Sans"/>
              </a:rPr>
              <a:t>The extracted features from the BERT model can be fed into a machine learning model (e.g., a classifier or a regressor) for age prediction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28700" y="5729081"/>
            <a:ext cx="2088416" cy="2023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5220"/>
              </a:lnSpc>
              <a:spcBef>
                <a:spcPct val="0"/>
              </a:spcBef>
            </a:pPr>
            <a:r>
              <a:rPr lang="en-US" sz="10871" spc="347">
                <a:solidFill>
                  <a:srgbClr val="EE82EE"/>
                </a:solidFill>
                <a:latin typeface="Codec Pro Bold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842687" y="2560990"/>
            <a:ext cx="5723451" cy="572345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05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523038" y="2304947"/>
            <a:ext cx="2811401" cy="1317062"/>
            <a:chOff x="0" y="0"/>
            <a:chExt cx="623663" cy="2921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Targeted Marketing &amp; Advertising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52889" y="4764185"/>
            <a:ext cx="2811401" cy="1317062"/>
            <a:chOff x="0" y="0"/>
            <a:chExt cx="623663" cy="29216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Enhanced Customer Services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523038" y="7224308"/>
            <a:ext cx="2811401" cy="1317062"/>
            <a:chOff x="0" y="0"/>
            <a:chExt cx="623663" cy="2921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Chatbot Optimization &amp; Content Moderation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110113" y="2382297"/>
            <a:ext cx="2811401" cy="1317062"/>
            <a:chOff x="0" y="0"/>
            <a:chExt cx="623663" cy="29216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Social Media Analytics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447899" y="4841535"/>
            <a:ext cx="2811401" cy="1317062"/>
            <a:chOff x="0" y="0"/>
            <a:chExt cx="623663" cy="29216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Personalized Healthcare Recommendations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110113" y="7301658"/>
            <a:ext cx="2811401" cy="1317062"/>
            <a:chOff x="0" y="0"/>
            <a:chExt cx="623663" cy="29216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23663" cy="292168"/>
            </a:xfrm>
            <a:custGeom>
              <a:avLst/>
              <a:gdLst/>
              <a:ahLst/>
              <a:cxnLst/>
              <a:rect l="l" t="t" r="r" b="b"/>
              <a:pathLst>
                <a:path w="623663" h="292168">
                  <a:moveTo>
                    <a:pt x="90874" y="0"/>
                  </a:moveTo>
                  <a:lnTo>
                    <a:pt x="532789" y="0"/>
                  </a:lnTo>
                  <a:cubicBezTo>
                    <a:pt x="582977" y="0"/>
                    <a:pt x="623663" y="40686"/>
                    <a:pt x="623663" y="90874"/>
                  </a:cubicBezTo>
                  <a:lnTo>
                    <a:pt x="623663" y="201294"/>
                  </a:lnTo>
                  <a:cubicBezTo>
                    <a:pt x="623663" y="251483"/>
                    <a:pt x="582977" y="292168"/>
                    <a:pt x="532789" y="292168"/>
                  </a:cubicBezTo>
                  <a:lnTo>
                    <a:pt x="90874" y="292168"/>
                  </a:lnTo>
                  <a:cubicBezTo>
                    <a:pt x="40686" y="292168"/>
                    <a:pt x="0" y="251483"/>
                    <a:pt x="0" y="201294"/>
                  </a:cubicBezTo>
                  <a:lnTo>
                    <a:pt x="0" y="90874"/>
                  </a:lnTo>
                  <a:cubicBezTo>
                    <a:pt x="0" y="40686"/>
                    <a:pt x="40686" y="0"/>
                    <a:pt x="90874" y="0"/>
                  </a:cubicBezTo>
                  <a:close/>
                </a:path>
              </a:pathLst>
            </a:custGeom>
            <a:solidFill>
              <a:srgbClr val="FAEEFA"/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623663" cy="330268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2739"/>
                </a:lnSpc>
              </a:pPr>
              <a:r>
                <a:rPr lang="en-US" sz="1999">
                  <a:solidFill>
                    <a:srgbClr val="000000"/>
                  </a:solidFill>
                  <a:latin typeface="TT Drugs Bold"/>
                </a:rPr>
                <a:t>Security and Surveillance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10028287" y="3823940"/>
            <a:ext cx="3352251" cy="3352251"/>
          </a:xfrm>
          <a:custGeom>
            <a:avLst/>
            <a:gdLst/>
            <a:ahLst/>
            <a:cxnLst/>
            <a:rect l="l" t="t" r="r" b="b"/>
            <a:pathLst>
              <a:path w="3352251" h="3352251">
                <a:moveTo>
                  <a:pt x="0" y="0"/>
                </a:moveTo>
                <a:lnTo>
                  <a:pt x="3352251" y="0"/>
                </a:lnTo>
                <a:lnTo>
                  <a:pt x="3352251" y="3352251"/>
                </a:lnTo>
                <a:lnTo>
                  <a:pt x="0" y="33522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98712" y="4094808"/>
            <a:ext cx="2811401" cy="2811401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6200" tIns="76200" rIns="76200" bIns="76200" rtlCol="0" anchor="ctr"/>
            <a:lstStyle/>
            <a:p>
              <a:pPr algn="ctr">
                <a:lnSpc>
                  <a:spcPts val="3287"/>
                </a:lnSpc>
              </a:pPr>
              <a:r>
                <a:rPr lang="en-US" sz="2399">
                  <a:solidFill>
                    <a:srgbClr val="FFFFFF"/>
                  </a:solidFill>
                  <a:latin typeface="TT Drugs Bold"/>
                </a:rPr>
                <a:t>Applications &amp; Benefits</a:t>
              </a:r>
            </a:p>
          </p:txBody>
        </p:sp>
      </p:grpSp>
      <p:sp>
        <p:nvSpPr>
          <p:cNvPr id="28" name="Freeform 28"/>
          <p:cNvSpPr/>
          <p:nvPr/>
        </p:nvSpPr>
        <p:spPr>
          <a:xfrm rot="-8674802">
            <a:off x="-539097" y="-1184907"/>
            <a:ext cx="2571518" cy="4741379"/>
          </a:xfrm>
          <a:custGeom>
            <a:avLst/>
            <a:gdLst>
              <a:gd name="connsiteX0" fmla="*/ 0 w 2274924"/>
              <a:gd name="connsiteY0" fmla="*/ 0 h 4549846"/>
              <a:gd name="connsiteX1" fmla="*/ 1778145 w 2274924"/>
              <a:gd name="connsiteY1" fmla="*/ 498167 h 4549846"/>
              <a:gd name="connsiteX2" fmla="*/ 2274924 w 2274924"/>
              <a:gd name="connsiteY2" fmla="*/ 4549846 h 4549846"/>
              <a:gd name="connsiteX3" fmla="*/ 0 w 2274924"/>
              <a:gd name="connsiteY3" fmla="*/ 4549846 h 4549846"/>
              <a:gd name="connsiteX4" fmla="*/ 0 w 2274924"/>
              <a:gd name="connsiteY4" fmla="*/ 0 h 4549846"/>
              <a:gd name="connsiteX0" fmla="*/ 0 w 2274924"/>
              <a:gd name="connsiteY0" fmla="*/ 0 h 4549846"/>
              <a:gd name="connsiteX1" fmla="*/ 1646949 w 2274924"/>
              <a:gd name="connsiteY1" fmla="*/ 751433 h 4549846"/>
              <a:gd name="connsiteX2" fmla="*/ 2274924 w 2274924"/>
              <a:gd name="connsiteY2" fmla="*/ 4549846 h 4549846"/>
              <a:gd name="connsiteX3" fmla="*/ 0 w 2274924"/>
              <a:gd name="connsiteY3" fmla="*/ 4549846 h 4549846"/>
              <a:gd name="connsiteX4" fmla="*/ 0 w 2274924"/>
              <a:gd name="connsiteY4" fmla="*/ 0 h 4549846"/>
              <a:gd name="connsiteX0" fmla="*/ 0 w 2274924"/>
              <a:gd name="connsiteY0" fmla="*/ 0 h 4549846"/>
              <a:gd name="connsiteX1" fmla="*/ 1303024 w 2274924"/>
              <a:gd name="connsiteY1" fmla="*/ 1044357 h 4549846"/>
              <a:gd name="connsiteX2" fmla="*/ 2274924 w 2274924"/>
              <a:gd name="connsiteY2" fmla="*/ 4549846 h 4549846"/>
              <a:gd name="connsiteX3" fmla="*/ 0 w 2274924"/>
              <a:gd name="connsiteY3" fmla="*/ 4549846 h 4549846"/>
              <a:gd name="connsiteX4" fmla="*/ 0 w 2274924"/>
              <a:gd name="connsiteY4" fmla="*/ 0 h 4549846"/>
              <a:gd name="connsiteX0" fmla="*/ 0 w 2274924"/>
              <a:gd name="connsiteY0" fmla="*/ 0 h 4549846"/>
              <a:gd name="connsiteX1" fmla="*/ 1417666 w 2274924"/>
              <a:gd name="connsiteY1" fmla="*/ 946715 h 4549846"/>
              <a:gd name="connsiteX2" fmla="*/ 2274924 w 2274924"/>
              <a:gd name="connsiteY2" fmla="*/ 4549846 h 4549846"/>
              <a:gd name="connsiteX3" fmla="*/ 0 w 2274924"/>
              <a:gd name="connsiteY3" fmla="*/ 4549846 h 4549846"/>
              <a:gd name="connsiteX4" fmla="*/ 0 w 2274924"/>
              <a:gd name="connsiteY4" fmla="*/ 0 h 4549846"/>
              <a:gd name="connsiteX0" fmla="*/ 0 w 2274924"/>
              <a:gd name="connsiteY0" fmla="*/ 0 h 4549846"/>
              <a:gd name="connsiteX1" fmla="*/ 1341239 w 2274924"/>
              <a:gd name="connsiteY1" fmla="*/ 1011810 h 4549846"/>
              <a:gd name="connsiteX2" fmla="*/ 2274924 w 2274924"/>
              <a:gd name="connsiteY2" fmla="*/ 4549846 h 4549846"/>
              <a:gd name="connsiteX3" fmla="*/ 0 w 2274924"/>
              <a:gd name="connsiteY3" fmla="*/ 4549846 h 4549846"/>
              <a:gd name="connsiteX4" fmla="*/ 0 w 2274924"/>
              <a:gd name="connsiteY4" fmla="*/ 0 h 4549846"/>
              <a:gd name="connsiteX0" fmla="*/ 106570 w 2274924"/>
              <a:gd name="connsiteY0" fmla="*/ -1 h 4709526"/>
              <a:gd name="connsiteX1" fmla="*/ 1341239 w 2274924"/>
              <a:gd name="connsiteY1" fmla="*/ 1171490 h 4709526"/>
              <a:gd name="connsiteX2" fmla="*/ 2274924 w 2274924"/>
              <a:gd name="connsiteY2" fmla="*/ 4709526 h 4709526"/>
              <a:gd name="connsiteX3" fmla="*/ 0 w 2274924"/>
              <a:gd name="connsiteY3" fmla="*/ 4709526 h 4709526"/>
              <a:gd name="connsiteX4" fmla="*/ 106570 w 2274924"/>
              <a:gd name="connsiteY4" fmla="*/ -1 h 4709526"/>
              <a:gd name="connsiteX0" fmla="*/ 229697 w 2274924"/>
              <a:gd name="connsiteY0" fmla="*/ 0 h 4986675"/>
              <a:gd name="connsiteX1" fmla="*/ 1341239 w 2274924"/>
              <a:gd name="connsiteY1" fmla="*/ 1448639 h 4986675"/>
              <a:gd name="connsiteX2" fmla="*/ 2274924 w 2274924"/>
              <a:gd name="connsiteY2" fmla="*/ 4986675 h 4986675"/>
              <a:gd name="connsiteX3" fmla="*/ 0 w 2274924"/>
              <a:gd name="connsiteY3" fmla="*/ 4986675 h 4986675"/>
              <a:gd name="connsiteX4" fmla="*/ 229697 w 2274924"/>
              <a:gd name="connsiteY4" fmla="*/ 0 h 4986675"/>
              <a:gd name="connsiteX0" fmla="*/ 325231 w 2274924"/>
              <a:gd name="connsiteY0" fmla="*/ 0 h 5068043"/>
              <a:gd name="connsiteX1" fmla="*/ 1341239 w 2274924"/>
              <a:gd name="connsiteY1" fmla="*/ 1530007 h 5068043"/>
              <a:gd name="connsiteX2" fmla="*/ 2274924 w 2274924"/>
              <a:gd name="connsiteY2" fmla="*/ 5068043 h 5068043"/>
              <a:gd name="connsiteX3" fmla="*/ 0 w 2274924"/>
              <a:gd name="connsiteY3" fmla="*/ 5068043 h 5068043"/>
              <a:gd name="connsiteX4" fmla="*/ 325231 w 2274924"/>
              <a:gd name="connsiteY4" fmla="*/ 0 h 5068043"/>
              <a:gd name="connsiteX0" fmla="*/ 325231 w 2274924"/>
              <a:gd name="connsiteY0" fmla="*/ 0 h 5068043"/>
              <a:gd name="connsiteX1" fmla="*/ 1237634 w 2274924"/>
              <a:gd name="connsiteY1" fmla="*/ 1549335 h 5068043"/>
              <a:gd name="connsiteX2" fmla="*/ 2274924 w 2274924"/>
              <a:gd name="connsiteY2" fmla="*/ 5068043 h 5068043"/>
              <a:gd name="connsiteX3" fmla="*/ 0 w 2274924"/>
              <a:gd name="connsiteY3" fmla="*/ 5068043 h 5068043"/>
              <a:gd name="connsiteX4" fmla="*/ 325231 w 2274924"/>
              <a:gd name="connsiteY4" fmla="*/ 0 h 5068043"/>
              <a:gd name="connsiteX0" fmla="*/ 325231 w 2038400"/>
              <a:gd name="connsiteY0" fmla="*/ 0 h 5068043"/>
              <a:gd name="connsiteX1" fmla="*/ 1237634 w 2038400"/>
              <a:gd name="connsiteY1" fmla="*/ 1549335 h 5068043"/>
              <a:gd name="connsiteX2" fmla="*/ 2038400 w 2038400"/>
              <a:gd name="connsiteY2" fmla="*/ 4718198 h 5068043"/>
              <a:gd name="connsiteX3" fmla="*/ 0 w 2038400"/>
              <a:gd name="connsiteY3" fmla="*/ 5068043 h 5068043"/>
              <a:gd name="connsiteX4" fmla="*/ 325231 w 2038400"/>
              <a:gd name="connsiteY4" fmla="*/ 0 h 5068043"/>
              <a:gd name="connsiteX0" fmla="*/ 325231 w 1861749"/>
              <a:gd name="connsiteY0" fmla="*/ 0 h 5068043"/>
              <a:gd name="connsiteX1" fmla="*/ 1237634 w 1861749"/>
              <a:gd name="connsiteY1" fmla="*/ 1549335 h 5068043"/>
              <a:gd name="connsiteX2" fmla="*/ 1861749 w 1861749"/>
              <a:gd name="connsiteY2" fmla="*/ 4420728 h 5068043"/>
              <a:gd name="connsiteX3" fmla="*/ 0 w 1861749"/>
              <a:gd name="connsiteY3" fmla="*/ 5068043 h 5068043"/>
              <a:gd name="connsiteX4" fmla="*/ 325231 w 1861749"/>
              <a:gd name="connsiteY4" fmla="*/ 0 h 5068043"/>
              <a:gd name="connsiteX0" fmla="*/ 227558 w 1764076"/>
              <a:gd name="connsiteY0" fmla="*/ 0 h 5329413"/>
              <a:gd name="connsiteX1" fmla="*/ 1139961 w 1764076"/>
              <a:gd name="connsiteY1" fmla="*/ 1549335 h 5329413"/>
              <a:gd name="connsiteX2" fmla="*/ 1764076 w 1764076"/>
              <a:gd name="connsiteY2" fmla="*/ 4420728 h 5329413"/>
              <a:gd name="connsiteX3" fmla="*/ 0 w 1764076"/>
              <a:gd name="connsiteY3" fmla="*/ 5329413 h 5329413"/>
              <a:gd name="connsiteX4" fmla="*/ 227558 w 1764076"/>
              <a:gd name="connsiteY4" fmla="*/ 0 h 5329413"/>
              <a:gd name="connsiteX0" fmla="*/ 227558 w 1560247"/>
              <a:gd name="connsiteY0" fmla="*/ 0 h 5329413"/>
              <a:gd name="connsiteX1" fmla="*/ 1139961 w 1560247"/>
              <a:gd name="connsiteY1" fmla="*/ 1549335 h 5329413"/>
              <a:gd name="connsiteX2" fmla="*/ 1560247 w 1560247"/>
              <a:gd name="connsiteY2" fmla="*/ 4077493 h 5329413"/>
              <a:gd name="connsiteX3" fmla="*/ 0 w 1560247"/>
              <a:gd name="connsiteY3" fmla="*/ 5329413 h 5329413"/>
              <a:gd name="connsiteX4" fmla="*/ 227558 w 1560247"/>
              <a:gd name="connsiteY4" fmla="*/ 0 h 5329413"/>
              <a:gd name="connsiteX0" fmla="*/ 260426 w 1560247"/>
              <a:gd name="connsiteY0" fmla="*/ 0 h 5502310"/>
              <a:gd name="connsiteX1" fmla="*/ 1139961 w 1560247"/>
              <a:gd name="connsiteY1" fmla="*/ 1722232 h 5502310"/>
              <a:gd name="connsiteX2" fmla="*/ 1560247 w 1560247"/>
              <a:gd name="connsiteY2" fmla="*/ 4250390 h 5502310"/>
              <a:gd name="connsiteX3" fmla="*/ 0 w 1560247"/>
              <a:gd name="connsiteY3" fmla="*/ 5502310 h 5502310"/>
              <a:gd name="connsiteX4" fmla="*/ 260426 w 1560247"/>
              <a:gd name="connsiteY4" fmla="*/ 0 h 5502310"/>
              <a:gd name="connsiteX0" fmla="*/ 260426 w 1885952"/>
              <a:gd name="connsiteY0" fmla="*/ 0 h 5502310"/>
              <a:gd name="connsiteX1" fmla="*/ 1885952 w 1885952"/>
              <a:gd name="connsiteY1" fmla="*/ 3441464 h 5502310"/>
              <a:gd name="connsiteX2" fmla="*/ 1560247 w 1885952"/>
              <a:gd name="connsiteY2" fmla="*/ 4250390 h 5502310"/>
              <a:gd name="connsiteX3" fmla="*/ 0 w 1885952"/>
              <a:gd name="connsiteY3" fmla="*/ 5502310 h 5502310"/>
              <a:gd name="connsiteX4" fmla="*/ 260426 w 1885952"/>
              <a:gd name="connsiteY4" fmla="*/ 0 h 5502310"/>
              <a:gd name="connsiteX0" fmla="*/ 260426 w 1885952"/>
              <a:gd name="connsiteY0" fmla="*/ 0 h 5502310"/>
              <a:gd name="connsiteX1" fmla="*/ 1885952 w 1885952"/>
              <a:gd name="connsiteY1" fmla="*/ 3441464 h 5502310"/>
              <a:gd name="connsiteX2" fmla="*/ 1824568 w 1885952"/>
              <a:gd name="connsiteY2" fmla="*/ 3451493 h 5502310"/>
              <a:gd name="connsiteX3" fmla="*/ 0 w 1885952"/>
              <a:gd name="connsiteY3" fmla="*/ 5502310 h 5502310"/>
              <a:gd name="connsiteX4" fmla="*/ 260426 w 1885952"/>
              <a:gd name="connsiteY4" fmla="*/ 0 h 5502310"/>
              <a:gd name="connsiteX0" fmla="*/ 260426 w 1885952"/>
              <a:gd name="connsiteY0" fmla="*/ 0 h 5502310"/>
              <a:gd name="connsiteX1" fmla="*/ 1885952 w 1885952"/>
              <a:gd name="connsiteY1" fmla="*/ 3441464 h 5502310"/>
              <a:gd name="connsiteX2" fmla="*/ 1878797 w 1885952"/>
              <a:gd name="connsiteY2" fmla="*/ 3565906 h 5502310"/>
              <a:gd name="connsiteX3" fmla="*/ 0 w 1885952"/>
              <a:gd name="connsiteY3" fmla="*/ 5502310 h 5502310"/>
              <a:gd name="connsiteX4" fmla="*/ 260426 w 1885952"/>
              <a:gd name="connsiteY4" fmla="*/ 0 h 5502310"/>
              <a:gd name="connsiteX0" fmla="*/ 314656 w 1885952"/>
              <a:gd name="connsiteY0" fmla="*/ 1 h 5387898"/>
              <a:gd name="connsiteX1" fmla="*/ 1885952 w 1885952"/>
              <a:gd name="connsiteY1" fmla="*/ 3327052 h 5387898"/>
              <a:gd name="connsiteX2" fmla="*/ 1878797 w 1885952"/>
              <a:gd name="connsiteY2" fmla="*/ 3451494 h 5387898"/>
              <a:gd name="connsiteX3" fmla="*/ 0 w 1885952"/>
              <a:gd name="connsiteY3" fmla="*/ 5387898 h 5387898"/>
              <a:gd name="connsiteX4" fmla="*/ 314656 w 1885952"/>
              <a:gd name="connsiteY4" fmla="*/ 1 h 5387898"/>
              <a:gd name="connsiteX0" fmla="*/ 339347 w 1885952"/>
              <a:gd name="connsiteY0" fmla="*/ 0 h 5521638"/>
              <a:gd name="connsiteX1" fmla="*/ 1885952 w 1885952"/>
              <a:gd name="connsiteY1" fmla="*/ 3460792 h 5521638"/>
              <a:gd name="connsiteX2" fmla="*/ 1878797 w 1885952"/>
              <a:gd name="connsiteY2" fmla="*/ 3585234 h 5521638"/>
              <a:gd name="connsiteX3" fmla="*/ 0 w 1885952"/>
              <a:gd name="connsiteY3" fmla="*/ 5521638 h 5521638"/>
              <a:gd name="connsiteX4" fmla="*/ 339347 w 1885952"/>
              <a:gd name="connsiteY4" fmla="*/ 0 h 5521638"/>
              <a:gd name="connsiteX0" fmla="*/ 339347 w 1885952"/>
              <a:gd name="connsiteY0" fmla="*/ 0 h 5521638"/>
              <a:gd name="connsiteX1" fmla="*/ 1885952 w 1885952"/>
              <a:gd name="connsiteY1" fmla="*/ 3460792 h 5521638"/>
              <a:gd name="connsiteX2" fmla="*/ 1775021 w 1885952"/>
              <a:gd name="connsiteY2" fmla="*/ 3575074 h 5521638"/>
              <a:gd name="connsiteX3" fmla="*/ 0 w 1885952"/>
              <a:gd name="connsiteY3" fmla="*/ 5521638 h 5521638"/>
              <a:gd name="connsiteX4" fmla="*/ 339347 w 1885952"/>
              <a:gd name="connsiteY4" fmla="*/ 0 h 5521638"/>
              <a:gd name="connsiteX0" fmla="*/ 339347 w 1885952"/>
              <a:gd name="connsiteY0" fmla="*/ 0 h 5521638"/>
              <a:gd name="connsiteX1" fmla="*/ 1885952 w 1885952"/>
              <a:gd name="connsiteY1" fmla="*/ 3460792 h 5521638"/>
              <a:gd name="connsiteX2" fmla="*/ 1708877 w 1885952"/>
              <a:gd name="connsiteY2" fmla="*/ 3656443 h 5521638"/>
              <a:gd name="connsiteX3" fmla="*/ 0 w 1885952"/>
              <a:gd name="connsiteY3" fmla="*/ 5521638 h 5521638"/>
              <a:gd name="connsiteX4" fmla="*/ 339347 w 1885952"/>
              <a:gd name="connsiteY4" fmla="*/ 0 h 5521638"/>
              <a:gd name="connsiteX0" fmla="*/ 339347 w 1765126"/>
              <a:gd name="connsiteY0" fmla="*/ 0 h 5521638"/>
              <a:gd name="connsiteX1" fmla="*/ 1765126 w 1765126"/>
              <a:gd name="connsiteY1" fmla="*/ 3506059 h 5521638"/>
              <a:gd name="connsiteX2" fmla="*/ 1708877 w 1765126"/>
              <a:gd name="connsiteY2" fmla="*/ 3656443 h 5521638"/>
              <a:gd name="connsiteX3" fmla="*/ 0 w 1765126"/>
              <a:gd name="connsiteY3" fmla="*/ 5521638 h 5521638"/>
              <a:gd name="connsiteX4" fmla="*/ 339347 w 1765126"/>
              <a:gd name="connsiteY4" fmla="*/ 0 h 5521638"/>
              <a:gd name="connsiteX0" fmla="*/ 354629 w 1780408"/>
              <a:gd name="connsiteY0" fmla="*/ 0 h 5678262"/>
              <a:gd name="connsiteX1" fmla="*/ 1780408 w 1780408"/>
              <a:gd name="connsiteY1" fmla="*/ 3506059 h 5678262"/>
              <a:gd name="connsiteX2" fmla="*/ 1724159 w 1780408"/>
              <a:gd name="connsiteY2" fmla="*/ 3656443 h 5678262"/>
              <a:gd name="connsiteX3" fmla="*/ 0 w 1780408"/>
              <a:gd name="connsiteY3" fmla="*/ 5678262 h 5678262"/>
              <a:gd name="connsiteX4" fmla="*/ 354629 w 1780408"/>
              <a:gd name="connsiteY4" fmla="*/ 0 h 5678262"/>
              <a:gd name="connsiteX0" fmla="*/ 354629 w 1780408"/>
              <a:gd name="connsiteY0" fmla="*/ 0 h 5678262"/>
              <a:gd name="connsiteX1" fmla="*/ 1780408 w 1780408"/>
              <a:gd name="connsiteY1" fmla="*/ 3506059 h 5678262"/>
              <a:gd name="connsiteX2" fmla="*/ 1775307 w 1780408"/>
              <a:gd name="connsiteY2" fmla="*/ 3490153 h 5678262"/>
              <a:gd name="connsiteX3" fmla="*/ 0 w 1780408"/>
              <a:gd name="connsiteY3" fmla="*/ 5678262 h 5678262"/>
              <a:gd name="connsiteX4" fmla="*/ 354629 w 1780408"/>
              <a:gd name="connsiteY4" fmla="*/ 0 h 567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0408" h="5678262">
                <a:moveTo>
                  <a:pt x="354629" y="0"/>
                </a:moveTo>
                <a:lnTo>
                  <a:pt x="1780408" y="3506059"/>
                </a:lnTo>
                <a:lnTo>
                  <a:pt x="1775307" y="3490153"/>
                </a:lnTo>
                <a:lnTo>
                  <a:pt x="0" y="5678262"/>
                </a:lnTo>
                <a:lnTo>
                  <a:pt x="35462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13255" t="5574" b="-25332"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1737305" y="8541369"/>
            <a:ext cx="4790663" cy="1745631"/>
          </a:xfrm>
          <a:custGeom>
            <a:avLst/>
            <a:gdLst/>
            <a:ahLst/>
            <a:cxnLst/>
            <a:rect l="l" t="t" r="r" b="b"/>
            <a:pathLst>
              <a:path w="4790663" h="2404042">
                <a:moveTo>
                  <a:pt x="0" y="0"/>
                </a:moveTo>
                <a:lnTo>
                  <a:pt x="4790663" y="0"/>
                </a:lnTo>
                <a:lnTo>
                  <a:pt x="4790663" y="2404042"/>
                </a:lnTo>
                <a:lnTo>
                  <a:pt x="0" y="24040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b="-37718"/>
            </a:stretch>
          </a:blipFill>
        </p:spPr>
      </p:sp>
      <p:sp>
        <p:nvSpPr>
          <p:cNvPr id="30" name="TextBox 30"/>
          <p:cNvSpPr txBox="1"/>
          <p:nvPr/>
        </p:nvSpPr>
        <p:spPr>
          <a:xfrm>
            <a:off x="2086819" y="1702131"/>
            <a:ext cx="3907384" cy="1214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96"/>
              </a:lnSpc>
              <a:spcBef>
                <a:spcPct val="0"/>
              </a:spcBef>
            </a:pPr>
            <a:r>
              <a:rPr lang="en-US" sz="6568" spc="210">
                <a:solidFill>
                  <a:srgbClr val="FFFFFF"/>
                </a:solidFill>
                <a:latin typeface="Codec Pro Bold"/>
              </a:rPr>
              <a:t>Benefits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178944" y="3182733"/>
            <a:ext cx="3723133" cy="372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19"/>
              </a:lnSpc>
              <a:spcBef>
                <a:spcPct val="0"/>
              </a:spcBef>
            </a:pPr>
            <a:r>
              <a:rPr lang="en-US" sz="2656">
                <a:solidFill>
                  <a:srgbClr val="EE82EE"/>
                </a:solidFill>
                <a:latin typeface="TT Drugs"/>
              </a:rPr>
              <a:t>Integrating Natural Language Processing (NLP) to decipher age and gender across various sectors leading to a transformed, efficient and secure society.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433348" y="1164371"/>
            <a:ext cx="11449711" cy="1040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42"/>
              </a:lnSpc>
              <a:spcBef>
                <a:spcPct val="0"/>
              </a:spcBef>
            </a:pPr>
            <a:r>
              <a:rPr lang="en-US" sz="6384" spc="178">
                <a:solidFill>
                  <a:srgbClr val="FFFFFF"/>
                </a:solidFill>
                <a:latin typeface="Codec Pro Bold"/>
              </a:rPr>
              <a:t>Future Scope &amp; Scalability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33348" y="2640306"/>
            <a:ext cx="16472516" cy="1386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8713" lvl="1" indent="-289357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680" spc="262">
                <a:solidFill>
                  <a:srgbClr val="EE82EE"/>
                </a:solidFill>
                <a:latin typeface="TT Drugs Bold"/>
              </a:rPr>
              <a:t>Scalabl</a:t>
            </a:r>
            <a:r>
              <a:rPr lang="en-US" sz="2680" u="none" spc="262">
                <a:solidFill>
                  <a:srgbClr val="EE82EE"/>
                </a:solidFill>
                <a:latin typeface="TT Drugs Bold"/>
              </a:rPr>
              <a:t>e model training :</a:t>
            </a:r>
            <a:r>
              <a:rPr lang="en-US" sz="2680" u="none" spc="262">
                <a:solidFill>
                  <a:srgbClr val="EE82EE"/>
                </a:solidFill>
                <a:latin typeface="TT Drugs"/>
              </a:rPr>
              <a:t> The project can scale by using larger datasets and more sophisticated machine learning techniques to improve accuracy.</a:t>
            </a:r>
          </a:p>
          <a:p>
            <a:pPr marL="0" lvl="0" indent="0" algn="l">
              <a:lnSpc>
                <a:spcPts val="3699"/>
              </a:lnSpc>
              <a:spcBef>
                <a:spcPct val="0"/>
              </a:spcBef>
            </a:pPr>
            <a:endParaRPr lang="en-US" sz="2680" u="none" spc="262">
              <a:solidFill>
                <a:srgbClr val="EE82EE"/>
              </a:solidFill>
              <a:latin typeface="TT Drugs"/>
            </a:endParaRPr>
          </a:p>
        </p:txBody>
      </p:sp>
      <p:sp>
        <p:nvSpPr>
          <p:cNvPr id="7" name="Freeform 7"/>
          <p:cNvSpPr/>
          <p:nvPr/>
        </p:nvSpPr>
        <p:spPr>
          <a:xfrm rot="3812006">
            <a:off x="12523832" y="257127"/>
            <a:ext cx="1508648" cy="1508648"/>
          </a:xfrm>
          <a:custGeom>
            <a:avLst/>
            <a:gdLst/>
            <a:ahLst/>
            <a:cxnLst/>
            <a:rect l="l" t="t" r="r" b="b"/>
            <a:pathLst>
              <a:path w="1508648" h="1508648">
                <a:moveTo>
                  <a:pt x="0" y="0"/>
                </a:moveTo>
                <a:lnTo>
                  <a:pt x="1508649" y="0"/>
                </a:lnTo>
                <a:lnTo>
                  <a:pt x="1508649" y="1508648"/>
                </a:lnTo>
                <a:lnTo>
                  <a:pt x="0" y="1508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488219">
            <a:off x="-246657" y="5604225"/>
            <a:ext cx="3133509" cy="4791504"/>
          </a:xfrm>
          <a:custGeom>
            <a:avLst/>
            <a:gdLst>
              <a:gd name="connsiteX0" fmla="*/ 0 w 4704066"/>
              <a:gd name="connsiteY0" fmla="*/ 202341 h 4906405"/>
              <a:gd name="connsiteX1" fmla="*/ 4054596 w 4704066"/>
              <a:gd name="connsiteY1" fmla="*/ 0 h 4906405"/>
              <a:gd name="connsiteX2" fmla="*/ 4704065 w 4704066"/>
              <a:gd name="connsiteY2" fmla="*/ 4906405 h 4906405"/>
              <a:gd name="connsiteX3" fmla="*/ 0 w 4704066"/>
              <a:gd name="connsiteY3" fmla="*/ 4906405 h 4906405"/>
              <a:gd name="connsiteX4" fmla="*/ 0 w 4704066"/>
              <a:gd name="connsiteY4" fmla="*/ 202341 h 490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04066" h="4906405">
                <a:moveTo>
                  <a:pt x="0" y="202341"/>
                </a:moveTo>
                <a:lnTo>
                  <a:pt x="4054596" y="0"/>
                </a:lnTo>
                <a:lnTo>
                  <a:pt x="4704065" y="4906405"/>
                </a:lnTo>
                <a:lnTo>
                  <a:pt x="0" y="4906405"/>
                </a:lnTo>
                <a:lnTo>
                  <a:pt x="0" y="20234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2398" r="-50122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433348" y="5784830"/>
            <a:ext cx="16472516" cy="185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8713" lvl="1" indent="-289357">
              <a:lnSpc>
                <a:spcPts val="3699"/>
              </a:lnSpc>
              <a:buFont typeface="Arial"/>
              <a:buChar char="•"/>
            </a:pPr>
            <a:r>
              <a:rPr lang="en-US" sz="2680" spc="262">
                <a:solidFill>
                  <a:srgbClr val="EE82EE"/>
                </a:solidFill>
                <a:latin typeface="TT Drugs Bold"/>
              </a:rPr>
              <a:t>Real-time processing</a:t>
            </a:r>
            <a:r>
              <a:rPr lang="en-US" sz="2680" spc="262">
                <a:solidFill>
                  <a:srgbClr val="EE82EE"/>
                </a:solidFill>
                <a:latin typeface="TT Drugs"/>
              </a:rPr>
              <a:t>: Implementing efficient algorithms and infrastructure can enable real-time processing of messages, making the system scalable for high-volume data streams.</a:t>
            </a:r>
          </a:p>
          <a:p>
            <a:pPr marL="0" lvl="0" indent="0" algn="l">
              <a:lnSpc>
                <a:spcPts val="3699"/>
              </a:lnSpc>
              <a:spcBef>
                <a:spcPct val="0"/>
              </a:spcBef>
            </a:pPr>
            <a:endParaRPr lang="en-US" sz="2680" spc="262">
              <a:solidFill>
                <a:srgbClr val="EE82EE"/>
              </a:solidFill>
              <a:latin typeface="TT Drug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33348" y="7394594"/>
            <a:ext cx="16472516" cy="185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8713" lvl="1" indent="-289357">
              <a:lnSpc>
                <a:spcPts val="3699"/>
              </a:lnSpc>
              <a:buFont typeface="Arial"/>
              <a:buChar char="•"/>
            </a:pPr>
            <a:r>
              <a:rPr lang="en-US" sz="2680" spc="262" dirty="0">
                <a:solidFill>
                  <a:srgbClr val="EE82EE"/>
                </a:solidFill>
                <a:latin typeface="TT Drugs Bold"/>
              </a:rPr>
              <a:t>Cloud-based deployment</a:t>
            </a:r>
            <a:r>
              <a:rPr lang="en-US" sz="2680" spc="262" dirty="0">
                <a:solidFill>
                  <a:srgbClr val="EE82EE"/>
                </a:solidFill>
                <a:latin typeface="TT Drugs"/>
              </a:rPr>
              <a:t>: Leveraging cloud services can facilitate scalability by allowing the project to adapt to changing computational demands and handle increased workloads effectively.</a:t>
            </a:r>
          </a:p>
          <a:p>
            <a:pPr marL="0" lvl="0" indent="0" algn="l">
              <a:lnSpc>
                <a:spcPts val="3699"/>
              </a:lnSpc>
              <a:spcBef>
                <a:spcPct val="0"/>
              </a:spcBef>
            </a:pPr>
            <a:endParaRPr lang="en-US" sz="2680" spc="262" dirty="0">
              <a:solidFill>
                <a:srgbClr val="EE82EE"/>
              </a:solidFill>
              <a:latin typeface="TT Drug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33348" y="3979206"/>
            <a:ext cx="16472516" cy="185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8713" lvl="1" indent="-289357">
              <a:lnSpc>
                <a:spcPts val="3699"/>
              </a:lnSpc>
              <a:buFont typeface="Arial"/>
              <a:buChar char="•"/>
            </a:pPr>
            <a:r>
              <a:rPr lang="en-US" sz="2680" spc="262">
                <a:solidFill>
                  <a:srgbClr val="EE82EE"/>
                </a:solidFill>
                <a:latin typeface="TT Drugs Bold"/>
              </a:rPr>
              <a:t>Continuous model improvement</a:t>
            </a:r>
            <a:r>
              <a:rPr lang="en-US" sz="2680" spc="262">
                <a:solidFill>
                  <a:srgbClr val="EE82EE"/>
                </a:solidFill>
                <a:latin typeface="TT Drugs"/>
              </a:rPr>
              <a:t>: Implementing feedback loops and model retraining mechanisms can ensure that the system evolves over time, becoming more accurate and scalable as more data is collected.</a:t>
            </a:r>
          </a:p>
          <a:p>
            <a:pPr marL="0" lvl="0" indent="0" algn="l">
              <a:lnSpc>
                <a:spcPts val="3699"/>
              </a:lnSpc>
              <a:spcBef>
                <a:spcPct val="0"/>
              </a:spcBef>
            </a:pPr>
            <a:endParaRPr lang="en-US" sz="2680" spc="262">
              <a:solidFill>
                <a:srgbClr val="EE82EE"/>
              </a:solidFill>
              <a:latin typeface="TT Drugs"/>
            </a:endParaRP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5F42291-8F8D-9058-FBEA-4D288B8F6BB8}"/>
              </a:ext>
            </a:extLst>
          </p:cNvPr>
          <p:cNvSpPr/>
          <p:nvPr/>
        </p:nvSpPr>
        <p:spPr>
          <a:xfrm>
            <a:off x="15544800" y="8674866"/>
            <a:ext cx="2743200" cy="1612134"/>
          </a:xfrm>
          <a:custGeom>
            <a:avLst/>
            <a:gdLst/>
            <a:ahLst/>
            <a:cxnLst/>
            <a:rect l="l" t="t" r="r" b="b"/>
            <a:pathLst>
              <a:path w="4116588" h="3555235">
                <a:moveTo>
                  <a:pt x="0" y="0"/>
                </a:moveTo>
                <a:lnTo>
                  <a:pt x="4116588" y="0"/>
                </a:lnTo>
                <a:lnTo>
                  <a:pt x="4116588" y="3555235"/>
                </a:lnTo>
                <a:lnTo>
                  <a:pt x="0" y="35552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" r="-50065" b="-120528"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16703" y="8469408"/>
            <a:ext cx="5115449" cy="15777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6362856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61672" r="-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587618" y="5978851"/>
            <a:ext cx="6119485" cy="5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3"/>
              </a:lnSpc>
            </a:pPr>
            <a:r>
              <a:rPr lang="en-US" sz="3088">
                <a:solidFill>
                  <a:srgbClr val="FFFFFF"/>
                </a:solidFill>
                <a:latin typeface="DM Sans Bold"/>
              </a:rPr>
              <a:t>ANJALI KUMARI</a:t>
            </a:r>
          </a:p>
        </p:txBody>
      </p:sp>
      <p:sp>
        <p:nvSpPr>
          <p:cNvPr id="5" name="Freeform 5"/>
          <p:cNvSpPr/>
          <p:nvPr/>
        </p:nvSpPr>
        <p:spPr>
          <a:xfrm>
            <a:off x="15201006" y="0"/>
            <a:ext cx="3086994" cy="2138928"/>
          </a:xfrm>
          <a:custGeom>
            <a:avLst/>
            <a:gdLst/>
            <a:ahLst/>
            <a:cxnLst/>
            <a:rect l="l" t="t" r="r" b="b"/>
            <a:pathLst>
              <a:path w="4116588" h="3555235">
                <a:moveTo>
                  <a:pt x="0" y="0"/>
                </a:moveTo>
                <a:lnTo>
                  <a:pt x="4116588" y="0"/>
                </a:lnTo>
                <a:lnTo>
                  <a:pt x="4116588" y="3555235"/>
                </a:lnTo>
                <a:lnTo>
                  <a:pt x="0" y="35552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" t="-66216" r="-33352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018451" y="434520"/>
            <a:ext cx="4116588" cy="3555235"/>
          </a:xfrm>
          <a:custGeom>
            <a:avLst/>
            <a:gdLst/>
            <a:ahLst/>
            <a:cxnLst/>
            <a:rect l="l" t="t" r="r" b="b"/>
            <a:pathLst>
              <a:path w="4116588" h="3555235">
                <a:moveTo>
                  <a:pt x="0" y="0"/>
                </a:moveTo>
                <a:lnTo>
                  <a:pt x="4116589" y="0"/>
                </a:lnTo>
                <a:lnTo>
                  <a:pt x="4116589" y="3555235"/>
                </a:lnTo>
                <a:lnTo>
                  <a:pt x="0" y="35552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240000" y="2274065"/>
            <a:ext cx="2997982" cy="3555235"/>
          </a:xfrm>
          <a:custGeom>
            <a:avLst/>
            <a:gdLst/>
            <a:ahLst/>
            <a:cxnLst/>
            <a:rect l="l" t="t" r="r" b="b"/>
            <a:pathLst>
              <a:path w="4116588" h="3555235">
                <a:moveTo>
                  <a:pt x="0" y="0"/>
                </a:moveTo>
                <a:lnTo>
                  <a:pt x="4116588" y="0"/>
                </a:lnTo>
                <a:lnTo>
                  <a:pt x="4116588" y="3555236"/>
                </a:lnTo>
                <a:lnTo>
                  <a:pt x="0" y="35552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3731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929172" y="5173312"/>
            <a:ext cx="6981011" cy="634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436"/>
              </a:lnSpc>
              <a:spcBef>
                <a:spcPct val="0"/>
              </a:spcBef>
            </a:pPr>
            <a:r>
              <a:rPr lang="en-US" sz="3858" spc="108">
                <a:solidFill>
                  <a:srgbClr val="E300FF"/>
                </a:solidFill>
                <a:latin typeface="Codec Pro"/>
              </a:rPr>
              <a:t>Team: Hack-o-masters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97567" y="2835919"/>
            <a:ext cx="8349793" cy="163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643"/>
              </a:lnSpc>
              <a:spcBef>
                <a:spcPct val="0"/>
              </a:spcBef>
            </a:pPr>
            <a:r>
              <a:rPr lang="en-US" sz="10124" spc="283">
                <a:solidFill>
                  <a:srgbClr val="FFFFFF"/>
                </a:solidFill>
                <a:latin typeface="Codec Pro Bold"/>
              </a:rPr>
              <a:t>THANK YOU</a:t>
            </a:r>
          </a:p>
        </p:txBody>
      </p:sp>
      <p:sp>
        <p:nvSpPr>
          <p:cNvPr id="10" name="Freeform 10"/>
          <p:cNvSpPr/>
          <p:nvPr/>
        </p:nvSpPr>
        <p:spPr>
          <a:xfrm>
            <a:off x="5796540" y="6853890"/>
            <a:ext cx="1132632" cy="1154088"/>
          </a:xfrm>
          <a:custGeom>
            <a:avLst/>
            <a:gdLst/>
            <a:ahLst/>
            <a:cxnLst/>
            <a:rect l="l" t="t" r="r" b="b"/>
            <a:pathLst>
              <a:path w="1132632" h="1154088">
                <a:moveTo>
                  <a:pt x="0" y="0"/>
                </a:moveTo>
                <a:lnTo>
                  <a:pt x="1132632" y="0"/>
                </a:lnTo>
                <a:lnTo>
                  <a:pt x="1132632" y="1154088"/>
                </a:lnTo>
                <a:lnTo>
                  <a:pt x="0" y="11540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587618" y="6690981"/>
            <a:ext cx="6119485" cy="5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3"/>
              </a:lnSpc>
            </a:pPr>
            <a:r>
              <a:rPr lang="en-US" sz="3088">
                <a:solidFill>
                  <a:srgbClr val="FFFFFF"/>
                </a:solidFill>
                <a:latin typeface="DM Sans Bold"/>
              </a:rPr>
              <a:t>SHOBH RAJ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87618" y="7476823"/>
            <a:ext cx="6119485" cy="5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3"/>
              </a:lnSpc>
            </a:pPr>
            <a:r>
              <a:rPr lang="en-US" sz="3088">
                <a:solidFill>
                  <a:srgbClr val="FFFFFF"/>
                </a:solidFill>
                <a:latin typeface="DM Sans Bold"/>
              </a:rPr>
              <a:t>SAURABH KUMAR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87618" y="8193454"/>
            <a:ext cx="6119485" cy="5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3"/>
              </a:lnSpc>
            </a:pPr>
            <a:r>
              <a:rPr lang="en-US" sz="3088">
                <a:solidFill>
                  <a:srgbClr val="FFFFFF"/>
                </a:solidFill>
                <a:latin typeface="DM Sans Bold"/>
              </a:rPr>
              <a:t>VISHAL SHANDILYA</a:t>
            </a:r>
          </a:p>
        </p:txBody>
      </p:sp>
      <p:sp>
        <p:nvSpPr>
          <p:cNvPr id="14" name="Freeform 14"/>
          <p:cNvSpPr/>
          <p:nvPr/>
        </p:nvSpPr>
        <p:spPr>
          <a:xfrm rot="14138648">
            <a:off x="-494881" y="-1334491"/>
            <a:ext cx="3227355" cy="4917778"/>
          </a:xfrm>
          <a:custGeom>
            <a:avLst/>
            <a:gdLst>
              <a:gd name="connsiteX0" fmla="*/ 0 w 2970557"/>
              <a:gd name="connsiteY0" fmla="*/ 0 h 6754538"/>
              <a:gd name="connsiteX1" fmla="*/ 2970557 w 2970557"/>
              <a:gd name="connsiteY1" fmla="*/ 0 h 6754538"/>
              <a:gd name="connsiteX2" fmla="*/ 928095 w 2970557"/>
              <a:gd name="connsiteY2" fmla="*/ 6754538 h 6754538"/>
              <a:gd name="connsiteX3" fmla="*/ 0 w 2970557"/>
              <a:gd name="connsiteY3" fmla="*/ 5941114 h 6754538"/>
              <a:gd name="connsiteX4" fmla="*/ 0 w 2970557"/>
              <a:gd name="connsiteY4" fmla="*/ 0 h 6754538"/>
              <a:gd name="connsiteX0" fmla="*/ 0 w 3276475"/>
              <a:gd name="connsiteY0" fmla="*/ 0 h 6754538"/>
              <a:gd name="connsiteX1" fmla="*/ 3276475 w 3276475"/>
              <a:gd name="connsiteY1" fmla="*/ 60989 h 6754538"/>
              <a:gd name="connsiteX2" fmla="*/ 928095 w 3276475"/>
              <a:gd name="connsiteY2" fmla="*/ 6754538 h 6754538"/>
              <a:gd name="connsiteX3" fmla="*/ 0 w 3276475"/>
              <a:gd name="connsiteY3" fmla="*/ 5941114 h 6754538"/>
              <a:gd name="connsiteX4" fmla="*/ 0 w 3276475"/>
              <a:gd name="connsiteY4" fmla="*/ 0 h 6754538"/>
              <a:gd name="connsiteX0" fmla="*/ 0 w 2182912"/>
              <a:gd name="connsiteY0" fmla="*/ 0 h 6754538"/>
              <a:gd name="connsiteX1" fmla="*/ 2182912 w 2182912"/>
              <a:gd name="connsiteY1" fmla="*/ 1312693 h 6754538"/>
              <a:gd name="connsiteX2" fmla="*/ 928095 w 2182912"/>
              <a:gd name="connsiteY2" fmla="*/ 6754538 h 6754538"/>
              <a:gd name="connsiteX3" fmla="*/ 0 w 2182912"/>
              <a:gd name="connsiteY3" fmla="*/ 5941114 h 6754538"/>
              <a:gd name="connsiteX4" fmla="*/ 0 w 2182912"/>
              <a:gd name="connsiteY4" fmla="*/ 0 h 6754538"/>
              <a:gd name="connsiteX0" fmla="*/ 12585 w 2182912"/>
              <a:gd name="connsiteY0" fmla="*/ 0 h 6919297"/>
              <a:gd name="connsiteX1" fmla="*/ 2182912 w 2182912"/>
              <a:gd name="connsiteY1" fmla="*/ 1477452 h 6919297"/>
              <a:gd name="connsiteX2" fmla="*/ 928095 w 2182912"/>
              <a:gd name="connsiteY2" fmla="*/ 6919297 h 6919297"/>
              <a:gd name="connsiteX3" fmla="*/ 0 w 2182912"/>
              <a:gd name="connsiteY3" fmla="*/ 6105873 h 6919297"/>
              <a:gd name="connsiteX4" fmla="*/ 12585 w 2182912"/>
              <a:gd name="connsiteY4" fmla="*/ 0 h 6919297"/>
              <a:gd name="connsiteX0" fmla="*/ 12585 w 2182912"/>
              <a:gd name="connsiteY0" fmla="*/ 0 h 6105872"/>
              <a:gd name="connsiteX1" fmla="*/ 2182912 w 2182912"/>
              <a:gd name="connsiteY1" fmla="*/ 1477452 h 6105872"/>
              <a:gd name="connsiteX2" fmla="*/ 1095469 w 2182912"/>
              <a:gd name="connsiteY2" fmla="*/ 6079649 h 6105872"/>
              <a:gd name="connsiteX3" fmla="*/ 0 w 2182912"/>
              <a:gd name="connsiteY3" fmla="*/ 6105873 h 6105872"/>
              <a:gd name="connsiteX4" fmla="*/ 12585 w 2182912"/>
              <a:gd name="connsiteY4" fmla="*/ 0 h 6105872"/>
              <a:gd name="connsiteX0" fmla="*/ 12585 w 2182912"/>
              <a:gd name="connsiteY0" fmla="*/ 0 h 6105874"/>
              <a:gd name="connsiteX1" fmla="*/ 2182912 w 2182912"/>
              <a:gd name="connsiteY1" fmla="*/ 1477452 h 6105874"/>
              <a:gd name="connsiteX2" fmla="*/ 2157179 w 2182912"/>
              <a:gd name="connsiteY2" fmla="*/ 1427199 h 6105874"/>
              <a:gd name="connsiteX3" fmla="*/ 0 w 2182912"/>
              <a:gd name="connsiteY3" fmla="*/ 6105873 h 6105874"/>
              <a:gd name="connsiteX4" fmla="*/ 12585 w 2182912"/>
              <a:gd name="connsiteY4" fmla="*/ 0 h 6105874"/>
              <a:gd name="connsiteX0" fmla="*/ 0 w 2170327"/>
              <a:gd name="connsiteY0" fmla="*/ 0 h 7363422"/>
              <a:gd name="connsiteX1" fmla="*/ 2170327 w 2170327"/>
              <a:gd name="connsiteY1" fmla="*/ 1477452 h 7363422"/>
              <a:gd name="connsiteX2" fmla="*/ 2144594 w 2170327"/>
              <a:gd name="connsiteY2" fmla="*/ 1427199 h 7363422"/>
              <a:gd name="connsiteX3" fmla="*/ 726927 w 2170327"/>
              <a:gd name="connsiteY3" fmla="*/ 7363423 h 7363422"/>
              <a:gd name="connsiteX4" fmla="*/ 0 w 2170327"/>
              <a:gd name="connsiteY4" fmla="*/ 0 h 7363422"/>
              <a:gd name="connsiteX0" fmla="*/ 0 w 2737444"/>
              <a:gd name="connsiteY0" fmla="*/ 0 h 7740731"/>
              <a:gd name="connsiteX1" fmla="*/ 2737444 w 2737444"/>
              <a:gd name="connsiteY1" fmla="*/ 1854760 h 7740731"/>
              <a:gd name="connsiteX2" fmla="*/ 2711711 w 2737444"/>
              <a:gd name="connsiteY2" fmla="*/ 1804507 h 7740731"/>
              <a:gd name="connsiteX3" fmla="*/ 1294044 w 2737444"/>
              <a:gd name="connsiteY3" fmla="*/ 7740731 h 7740731"/>
              <a:gd name="connsiteX4" fmla="*/ 0 w 2737444"/>
              <a:gd name="connsiteY4" fmla="*/ 0 h 7740731"/>
              <a:gd name="connsiteX0" fmla="*/ 0 w 2737444"/>
              <a:gd name="connsiteY0" fmla="*/ 0 h 7806564"/>
              <a:gd name="connsiteX1" fmla="*/ 2737444 w 2737444"/>
              <a:gd name="connsiteY1" fmla="*/ 1854760 h 7806564"/>
              <a:gd name="connsiteX2" fmla="*/ 2711711 w 2737444"/>
              <a:gd name="connsiteY2" fmla="*/ 1804507 h 7806564"/>
              <a:gd name="connsiteX3" fmla="*/ 1329069 w 2737444"/>
              <a:gd name="connsiteY3" fmla="*/ 7806564 h 7806564"/>
              <a:gd name="connsiteX4" fmla="*/ 0 w 2737444"/>
              <a:gd name="connsiteY4" fmla="*/ 0 h 7806564"/>
              <a:gd name="connsiteX0" fmla="*/ 0 w 2524042"/>
              <a:gd name="connsiteY0" fmla="*/ 1 h 8875798"/>
              <a:gd name="connsiteX1" fmla="*/ 2524042 w 2524042"/>
              <a:gd name="connsiteY1" fmla="*/ 2923994 h 8875798"/>
              <a:gd name="connsiteX2" fmla="*/ 2498309 w 2524042"/>
              <a:gd name="connsiteY2" fmla="*/ 2873741 h 8875798"/>
              <a:gd name="connsiteX3" fmla="*/ 1115667 w 2524042"/>
              <a:gd name="connsiteY3" fmla="*/ 8875798 h 8875798"/>
              <a:gd name="connsiteX4" fmla="*/ 0 w 2524042"/>
              <a:gd name="connsiteY4" fmla="*/ 1 h 8875798"/>
              <a:gd name="connsiteX0" fmla="*/ 0 w 2524042"/>
              <a:gd name="connsiteY0" fmla="*/ -1 h 8875796"/>
              <a:gd name="connsiteX1" fmla="*/ 2524042 w 2524042"/>
              <a:gd name="connsiteY1" fmla="*/ 2923992 h 8875796"/>
              <a:gd name="connsiteX2" fmla="*/ 2379490 w 2524042"/>
              <a:gd name="connsiteY2" fmla="*/ 4154264 h 8875796"/>
              <a:gd name="connsiteX3" fmla="*/ 1115667 w 2524042"/>
              <a:gd name="connsiteY3" fmla="*/ 8875796 h 8875796"/>
              <a:gd name="connsiteX4" fmla="*/ 0 w 2524042"/>
              <a:gd name="connsiteY4" fmla="*/ -1 h 8875796"/>
              <a:gd name="connsiteX0" fmla="*/ 0 w 2379490"/>
              <a:gd name="connsiteY0" fmla="*/ 1 h 8875798"/>
              <a:gd name="connsiteX1" fmla="*/ 2371188 w 2379490"/>
              <a:gd name="connsiteY1" fmla="*/ 4049878 h 8875798"/>
              <a:gd name="connsiteX2" fmla="*/ 2379490 w 2379490"/>
              <a:gd name="connsiteY2" fmla="*/ 4154266 h 8875798"/>
              <a:gd name="connsiteX3" fmla="*/ 1115667 w 2379490"/>
              <a:gd name="connsiteY3" fmla="*/ 8875798 h 8875798"/>
              <a:gd name="connsiteX4" fmla="*/ 0 w 2379490"/>
              <a:gd name="connsiteY4" fmla="*/ 1 h 8875798"/>
              <a:gd name="connsiteX0" fmla="*/ 0 w 2379490"/>
              <a:gd name="connsiteY0" fmla="*/ -1 h 8788140"/>
              <a:gd name="connsiteX1" fmla="*/ 2371188 w 2379490"/>
              <a:gd name="connsiteY1" fmla="*/ 4049876 h 8788140"/>
              <a:gd name="connsiteX2" fmla="*/ 2379490 w 2379490"/>
              <a:gd name="connsiteY2" fmla="*/ 4154264 h 8788140"/>
              <a:gd name="connsiteX3" fmla="*/ 1120414 w 2379490"/>
              <a:gd name="connsiteY3" fmla="*/ 8788140 h 8788140"/>
              <a:gd name="connsiteX4" fmla="*/ 0 w 2379490"/>
              <a:gd name="connsiteY4" fmla="*/ -1 h 8788140"/>
              <a:gd name="connsiteX0" fmla="*/ 0 w 2379490"/>
              <a:gd name="connsiteY0" fmla="*/ 1 h 8788142"/>
              <a:gd name="connsiteX1" fmla="*/ 2371188 w 2379490"/>
              <a:gd name="connsiteY1" fmla="*/ 4049878 h 8788142"/>
              <a:gd name="connsiteX2" fmla="*/ 2379490 w 2379490"/>
              <a:gd name="connsiteY2" fmla="*/ 4154266 h 8788142"/>
              <a:gd name="connsiteX3" fmla="*/ 1120414 w 2379490"/>
              <a:gd name="connsiteY3" fmla="*/ 8788142 h 8788142"/>
              <a:gd name="connsiteX4" fmla="*/ 0 w 2379490"/>
              <a:gd name="connsiteY4" fmla="*/ 1 h 8788142"/>
              <a:gd name="connsiteX0" fmla="*/ 0 w 2379490"/>
              <a:gd name="connsiteY0" fmla="*/ -1 h 8788140"/>
              <a:gd name="connsiteX1" fmla="*/ 2371188 w 2379490"/>
              <a:gd name="connsiteY1" fmla="*/ 4049876 h 8788140"/>
              <a:gd name="connsiteX2" fmla="*/ 2379490 w 2379490"/>
              <a:gd name="connsiteY2" fmla="*/ 4154264 h 8788140"/>
              <a:gd name="connsiteX3" fmla="*/ 1120414 w 2379490"/>
              <a:gd name="connsiteY3" fmla="*/ 8788140 h 8788140"/>
              <a:gd name="connsiteX4" fmla="*/ 0 w 2379490"/>
              <a:gd name="connsiteY4" fmla="*/ -1 h 8788140"/>
              <a:gd name="connsiteX0" fmla="*/ 0 w 2099174"/>
              <a:gd name="connsiteY0" fmla="*/ -1 h 8351905"/>
              <a:gd name="connsiteX1" fmla="*/ 2090872 w 2099174"/>
              <a:gd name="connsiteY1" fmla="*/ 3613641 h 8351905"/>
              <a:gd name="connsiteX2" fmla="*/ 2099174 w 2099174"/>
              <a:gd name="connsiteY2" fmla="*/ 3718029 h 8351905"/>
              <a:gd name="connsiteX3" fmla="*/ 840098 w 2099174"/>
              <a:gd name="connsiteY3" fmla="*/ 8351905 h 8351905"/>
              <a:gd name="connsiteX4" fmla="*/ 0 w 2099174"/>
              <a:gd name="connsiteY4" fmla="*/ -1 h 8351905"/>
              <a:gd name="connsiteX0" fmla="*/ 0 w 2163811"/>
              <a:gd name="connsiteY0" fmla="*/ 0 h 8463548"/>
              <a:gd name="connsiteX1" fmla="*/ 2155509 w 2163811"/>
              <a:gd name="connsiteY1" fmla="*/ 3725284 h 8463548"/>
              <a:gd name="connsiteX2" fmla="*/ 2163811 w 2163811"/>
              <a:gd name="connsiteY2" fmla="*/ 3829672 h 8463548"/>
              <a:gd name="connsiteX3" fmla="*/ 904735 w 2163811"/>
              <a:gd name="connsiteY3" fmla="*/ 8463548 h 8463548"/>
              <a:gd name="connsiteX4" fmla="*/ 0 w 2163811"/>
              <a:gd name="connsiteY4" fmla="*/ 0 h 8463548"/>
              <a:gd name="connsiteX0" fmla="*/ 0 w 2163811"/>
              <a:gd name="connsiteY0" fmla="*/ 0 h 8396563"/>
              <a:gd name="connsiteX1" fmla="*/ 2155509 w 2163811"/>
              <a:gd name="connsiteY1" fmla="*/ 3725284 h 8396563"/>
              <a:gd name="connsiteX2" fmla="*/ 2163811 w 2163811"/>
              <a:gd name="connsiteY2" fmla="*/ 3829672 h 8396563"/>
              <a:gd name="connsiteX3" fmla="*/ 865952 w 2163811"/>
              <a:gd name="connsiteY3" fmla="*/ 8396562 h 8396563"/>
              <a:gd name="connsiteX4" fmla="*/ 0 w 2163811"/>
              <a:gd name="connsiteY4" fmla="*/ 0 h 8396563"/>
              <a:gd name="connsiteX0" fmla="*/ 0 w 2155509"/>
              <a:gd name="connsiteY0" fmla="*/ 0 h 8396561"/>
              <a:gd name="connsiteX1" fmla="*/ 2155509 w 2155509"/>
              <a:gd name="connsiteY1" fmla="*/ 3725284 h 8396561"/>
              <a:gd name="connsiteX2" fmla="*/ 2101894 w 2155509"/>
              <a:gd name="connsiteY2" fmla="*/ 3722729 h 8396561"/>
              <a:gd name="connsiteX3" fmla="*/ 865952 w 2155509"/>
              <a:gd name="connsiteY3" fmla="*/ 8396562 h 8396561"/>
              <a:gd name="connsiteX4" fmla="*/ 0 w 2155509"/>
              <a:gd name="connsiteY4" fmla="*/ 0 h 8396561"/>
              <a:gd name="connsiteX0" fmla="*/ 0 w 2155509"/>
              <a:gd name="connsiteY0" fmla="*/ 0 h 8298960"/>
              <a:gd name="connsiteX1" fmla="*/ 2155509 w 2155509"/>
              <a:gd name="connsiteY1" fmla="*/ 3725284 h 8298960"/>
              <a:gd name="connsiteX2" fmla="*/ 2101894 w 2155509"/>
              <a:gd name="connsiteY2" fmla="*/ 3722729 h 8298960"/>
              <a:gd name="connsiteX3" fmla="*/ 866401 w 2155509"/>
              <a:gd name="connsiteY3" fmla="*/ 8298960 h 8298960"/>
              <a:gd name="connsiteX4" fmla="*/ 0 w 2155509"/>
              <a:gd name="connsiteY4" fmla="*/ 0 h 829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509" h="8298960">
                <a:moveTo>
                  <a:pt x="0" y="0"/>
                </a:moveTo>
                <a:lnTo>
                  <a:pt x="2155509" y="3725284"/>
                </a:lnTo>
                <a:lnTo>
                  <a:pt x="2101894" y="3722729"/>
                </a:lnTo>
                <a:cubicBezTo>
                  <a:pt x="1682202" y="5267354"/>
                  <a:pt x="2107942" y="3716587"/>
                  <a:pt x="866401" y="8298960"/>
                </a:cubicBezTo>
                <a:cubicBezTo>
                  <a:pt x="282500" y="3903797"/>
                  <a:pt x="373471" y="2929380"/>
                  <a:pt x="0" y="0"/>
                </a:cubicBez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33212" t="-54236" r="-1" b="-14518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7134713" y="8492368"/>
            <a:ext cx="765932" cy="765932"/>
          </a:xfrm>
          <a:custGeom>
            <a:avLst/>
            <a:gdLst/>
            <a:ahLst/>
            <a:cxnLst/>
            <a:rect l="l" t="t" r="r" b="b"/>
            <a:pathLst>
              <a:path w="765932" h="765932">
                <a:moveTo>
                  <a:pt x="0" y="0"/>
                </a:moveTo>
                <a:lnTo>
                  <a:pt x="765932" y="0"/>
                </a:lnTo>
                <a:lnTo>
                  <a:pt x="765932" y="765932"/>
                </a:lnTo>
                <a:lnTo>
                  <a:pt x="0" y="76593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383</Words>
  <Application>Microsoft Office PowerPoint</Application>
  <PresentationFormat>Custom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Calibri (MS) Bold</vt:lpstr>
      <vt:lpstr>DM Sans Bold</vt:lpstr>
      <vt:lpstr>Arial</vt:lpstr>
      <vt:lpstr>Calibri (MS)</vt:lpstr>
      <vt:lpstr>Calibri</vt:lpstr>
      <vt:lpstr>Codec Pro</vt:lpstr>
      <vt:lpstr>TT Drugs</vt:lpstr>
      <vt:lpstr>Codec Pro Bold</vt:lpstr>
      <vt:lpstr>TT Drugs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black Gradient Modern professional Marketing Plan Presentation</dc:title>
  <dc:creator>Shobh Raj</dc:creator>
  <cp:lastModifiedBy>Shobh Raj</cp:lastModifiedBy>
  <cp:revision>4</cp:revision>
  <dcterms:created xsi:type="dcterms:W3CDTF">2006-08-16T00:00:00Z</dcterms:created>
  <dcterms:modified xsi:type="dcterms:W3CDTF">2024-04-04T19:01:11Z</dcterms:modified>
  <dc:identifier>DAGBWWfH5rw</dc:identifier>
</cp:coreProperties>
</file>

<file path=docProps/thumbnail.jpeg>
</file>